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50"/>
  </p:notesMasterIdLst>
  <p:handoutMasterIdLst>
    <p:handoutMasterId r:id="rId51"/>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390" r:id="rId45"/>
    <p:sldId id="393" r:id="rId46"/>
    <p:sldId id="394" r:id="rId47"/>
    <p:sldId id="395" r:id="rId48"/>
    <p:sldId id="279" r:id="rId49"/>
  </p:sldIdLst>
  <p:sldSz cx="12192000" cy="6858000"/>
  <p:notesSz cx="6858000" cy="9144000"/>
  <p:embeddedFontLst>
    <p:embeddedFont>
      <p:font typeface="Consolas" panose="020B0609020204030204" pitchFamily="49" charset="0"/>
      <p:regular r:id="rId52"/>
      <p:bold r:id="rId53"/>
      <p:italic r:id="rId54"/>
      <p:boldItalic r:id="rId55"/>
    </p:embeddedFont>
    <p:embeddedFont>
      <p:font typeface="Figtree" pitchFamily="2" charset="0"/>
      <p:regular r:id="rId56"/>
      <p:bold r:id="rId57"/>
      <p:italic r:id="rId58"/>
      <p:boldItalic r:id="rId59"/>
    </p:embeddedFont>
    <p:embeddedFont>
      <p:font typeface="Figtree Light" pitchFamily="2" charset="0"/>
      <p:regular r:id="rId60"/>
      <p:italic r:id="rId61"/>
    </p:embeddedFont>
    <p:embeddedFont>
      <p:font typeface="Lucida Console" panose="020B0609040504020204" pitchFamily="49" charset="0"/>
      <p:regular r:id="rId62"/>
    </p:embeddedFont>
    <p:embeddedFont>
      <p:font typeface="Montserrat" panose="00000500000000000000" pitchFamily="2" charset="0"/>
      <p:regular r:id="rId63"/>
      <p:bold r:id="rId64"/>
      <p:italic r:id="rId65"/>
      <p:boldItalic r:id="rId66"/>
    </p:embeddedFont>
    <p:embeddedFont>
      <p:font typeface="Montserrat Black" panose="00000A00000000000000" pitchFamily="2" charset="0"/>
      <p:bold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A60"/>
    <a:srgbClr val="FFA85B"/>
    <a:srgbClr val="FFC000"/>
    <a:srgbClr val="5F5F5F"/>
    <a:srgbClr val="333333"/>
    <a:srgbClr val="575757"/>
    <a:srgbClr val="000000"/>
    <a:srgbClr val="0D0D0D"/>
    <a:srgbClr val="161616"/>
    <a:srgbClr val="FEB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73" autoAdjust="0"/>
    <p:restoredTop sz="83110" autoAdjust="0"/>
  </p:normalViewPr>
  <p:slideViewPr>
    <p:cSldViewPr snapToGrid="0">
      <p:cViewPr varScale="1">
        <p:scale>
          <a:sx n="69" d="100"/>
          <a:sy n="69" d="100"/>
        </p:scale>
        <p:origin x="1523" y="60"/>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 d="1"/>
        <a:sy n="1" d="1"/>
      </p:scale>
      <p:origin x="0" y="0"/>
    </p:cViewPr>
  </p:notesTextViewPr>
  <p:notesViewPr>
    <p:cSldViewPr snapToGrid="0">
      <p:cViewPr varScale="1">
        <p:scale>
          <a:sx n="48" d="100"/>
          <a:sy n="48" d="100"/>
        </p:scale>
        <p:origin x="285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Master" Target="slideMasters/slideMaster2.xml"/><Relationship Id="rId61" Type="http://schemas.openxmlformats.org/officeDocument/2006/relationships/font" Target="fonts/font10.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font" Target="fonts/font6.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Master" Target="slideMasters/slideMaster4.xml"/><Relationship Id="rId71"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6.xml"/><Relationship Id="rId18" Type="http://schemas.openxmlformats.org/officeDocument/2006/relationships/slide" Target="slides/slide21.xml"/><Relationship Id="rId3" Type="http://schemas.openxmlformats.org/officeDocument/2006/relationships/slide" Target="slides/slide5.xml"/><Relationship Id="rId7" Type="http://schemas.openxmlformats.org/officeDocument/2006/relationships/slide" Target="slides/slide9.xml"/><Relationship Id="rId12" Type="http://schemas.openxmlformats.org/officeDocument/2006/relationships/slide" Target="slides/slide15.xml"/><Relationship Id="rId17" Type="http://schemas.openxmlformats.org/officeDocument/2006/relationships/slide" Target="slides/slide20.xml"/><Relationship Id="rId2" Type="http://schemas.openxmlformats.org/officeDocument/2006/relationships/slide" Target="slides/slide3.xml"/><Relationship Id="rId16" Type="http://schemas.openxmlformats.org/officeDocument/2006/relationships/slide" Target="slides/slide19.xml"/><Relationship Id="rId20" Type="http://schemas.openxmlformats.org/officeDocument/2006/relationships/slide" Target="slides/slide28.xml"/><Relationship Id="rId1" Type="http://schemas.openxmlformats.org/officeDocument/2006/relationships/slide" Target="slides/slide2.xml"/><Relationship Id="rId6" Type="http://schemas.openxmlformats.org/officeDocument/2006/relationships/slide" Target="slides/slide8.xml"/><Relationship Id="rId11" Type="http://schemas.openxmlformats.org/officeDocument/2006/relationships/slide" Target="slides/slide13.xml"/><Relationship Id="rId5" Type="http://schemas.openxmlformats.org/officeDocument/2006/relationships/slide" Target="slides/slide7.xml"/><Relationship Id="rId15" Type="http://schemas.openxmlformats.org/officeDocument/2006/relationships/slide" Target="slides/slide18.xml"/><Relationship Id="rId10" Type="http://schemas.openxmlformats.org/officeDocument/2006/relationships/slide" Target="slides/slide12.xml"/><Relationship Id="rId19" Type="http://schemas.openxmlformats.org/officeDocument/2006/relationships/slide" Target="slides/slide23.xml"/><Relationship Id="rId4" Type="http://schemas.openxmlformats.org/officeDocument/2006/relationships/slide" Target="slides/slide6.xml"/><Relationship Id="rId9" Type="http://schemas.openxmlformats.org/officeDocument/2006/relationships/slide" Target="slides/slide11.xml"/><Relationship Id="rId14"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09/10/2025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520700" y="989013"/>
            <a:ext cx="5602288" cy="31527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553251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b="1" dirty="0">
                <a:latin typeface="Courier New" pitchFamily="49" charset="0"/>
              </a:rPr>
              <a:t>pop</a:t>
            </a:r>
            <a:r>
              <a:rPr lang="en-GB" dirty="0"/>
              <a:t> method removes the specified item from a list, the default being the last (rightmost) item. For example, use </a:t>
            </a:r>
            <a:r>
              <a:rPr lang="en-GB" dirty="0">
                <a:latin typeface="Courier New" pitchFamily="49" charset="0"/>
              </a:rPr>
              <a:t>cheese.pop(0)</a:t>
            </a:r>
            <a:r>
              <a:rPr lang="en-GB" dirty="0"/>
              <a:t> to remove the leftmost item from the list.</a:t>
            </a:r>
          </a:p>
          <a:p>
            <a:r>
              <a:rPr lang="en-GB" dirty="0"/>
              <a:t>An advantage of </a:t>
            </a:r>
            <a:r>
              <a:rPr lang="en-GB" b="1" dirty="0">
                <a:latin typeface="Courier New" pitchFamily="49" charset="0"/>
              </a:rPr>
              <a:t>pop</a:t>
            </a:r>
            <a:r>
              <a:rPr lang="en-GB" dirty="0"/>
              <a:t> over </a:t>
            </a:r>
            <a:r>
              <a:rPr lang="en-GB" b="1" dirty="0">
                <a:latin typeface="Courier New" pitchFamily="49" charset="0"/>
              </a:rPr>
              <a:t>del</a:t>
            </a:r>
            <a:r>
              <a:rPr lang="en-GB" dirty="0"/>
              <a:t> is that it returns the deleted item, on the other-hand </a:t>
            </a:r>
            <a:r>
              <a:rPr lang="en-GB" b="1" dirty="0">
                <a:latin typeface="Courier New" pitchFamily="49" charset="0"/>
              </a:rPr>
              <a:t>del</a:t>
            </a:r>
            <a:r>
              <a:rPr lang="en-GB" dirty="0"/>
              <a:t> may remove more than one. Deleting from the right-hand end of the list, which </a:t>
            </a:r>
            <a:r>
              <a:rPr lang="en-GB" b="1" dirty="0">
                <a:latin typeface="Courier New"/>
                <a:cs typeface="Courier New"/>
              </a:rPr>
              <a:t>pop</a:t>
            </a:r>
            <a:r>
              <a:rPr lang="en-GB" dirty="0"/>
              <a:t> does by default, is generally more efficient. Deleting from anywhere else, can mean that the internal representation of the list has to be rebuilt. </a:t>
            </a:r>
          </a:p>
        </p:txBody>
      </p:sp>
    </p:spTree>
    <p:extLst>
      <p:ext uri="{BB962C8B-B14F-4D97-AF65-F5344CB8AC3E}">
        <p14:creationId xmlns:p14="http://schemas.microsoft.com/office/powerpoint/2010/main" val="153976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Sometimes we might not know the position of an item, we might want a "search and destroy" method - which is exactly what </a:t>
            </a:r>
            <a:r>
              <a:rPr lang="en-GB" b="1" dirty="0">
                <a:latin typeface="Courier New" pitchFamily="49" charset="0"/>
              </a:rPr>
              <a:t>remove</a:t>
            </a:r>
            <a:r>
              <a:rPr lang="en-GB" dirty="0"/>
              <a:t> does. Note that data items in a list need not be unique and </a:t>
            </a:r>
            <a:r>
              <a:rPr lang="en-GB" b="1" dirty="0">
                <a:latin typeface="Courier New" pitchFamily="49" charset="0"/>
              </a:rPr>
              <a:t>remove</a:t>
            </a:r>
            <a:r>
              <a:rPr lang="en-GB" dirty="0"/>
              <a:t> will find the leftmost occurrence of the value.</a:t>
            </a:r>
          </a:p>
        </p:txBody>
      </p:sp>
    </p:spTree>
    <p:extLst>
      <p:ext uri="{BB962C8B-B14F-4D97-AF65-F5344CB8AC3E}">
        <p14:creationId xmlns:p14="http://schemas.microsoft.com/office/powerpoint/2010/main" val="309862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sort algorithm used by Python is the Adaptive Stable </a:t>
            </a:r>
            <a:r>
              <a:rPr lang="en-GB" dirty="0" err="1"/>
              <a:t>Mergesort</a:t>
            </a:r>
            <a:r>
              <a:rPr lang="en-GB" dirty="0"/>
              <a:t> (algorithm by Tim Peters).  </a:t>
            </a:r>
          </a:p>
          <a:p>
            <a:r>
              <a:rPr lang="en-GB" b="1" dirty="0">
                <a:latin typeface="Courier New" pitchFamily="49" charset="0"/>
              </a:rPr>
              <a:t>sorted</a:t>
            </a:r>
            <a:r>
              <a:rPr lang="en-GB" dirty="0"/>
              <a:t> was introduced in Python 2.4 and returns a sorted list. </a:t>
            </a:r>
            <a:r>
              <a:rPr lang="en-GB" b="1" dirty="0">
                <a:latin typeface="Courier New" pitchFamily="49" charset="0"/>
              </a:rPr>
              <a:t>sort</a:t>
            </a:r>
            <a:r>
              <a:rPr lang="en-GB" dirty="0"/>
              <a:t> alters the list in-place, it returns </a:t>
            </a:r>
            <a:r>
              <a:rPr lang="en-GB" dirty="0">
                <a:latin typeface="Courier New" pitchFamily="49" charset="0"/>
              </a:rPr>
              <a:t>None</a:t>
            </a:r>
            <a:r>
              <a:rPr lang="en-GB" dirty="0"/>
              <a:t>.</a:t>
            </a:r>
          </a:p>
          <a:p>
            <a:r>
              <a:rPr lang="en-GB" dirty="0"/>
              <a:t>The key is a single argument function to be called which returns the key value. This is often a </a:t>
            </a:r>
            <a:r>
              <a:rPr lang="en-GB" b="1" dirty="0">
                <a:latin typeface="Courier New" pitchFamily="49" charset="0"/>
              </a:rPr>
              <a:t>lambda</a:t>
            </a:r>
            <a:r>
              <a:rPr lang="en-GB" dirty="0"/>
              <a:t> function- an anonymous inline function, discussed later.</a:t>
            </a:r>
          </a:p>
          <a:p>
            <a:r>
              <a:rPr lang="en-GB" dirty="0"/>
              <a:t>The </a:t>
            </a:r>
            <a:r>
              <a:rPr lang="en-GB" b="1" dirty="0"/>
              <a:t>key</a:t>
            </a:r>
            <a:r>
              <a:rPr lang="en-GB" dirty="0"/>
              <a:t> function is called once for each element to be sorted, and determines the actual value to be compared. Note that in the second set of examples, with the numbers, the first result is from a textual comparison and the second is numeric. If the values had not been enclosed with quotes then the default comparison would have worked correctly.</a:t>
            </a:r>
          </a:p>
          <a:p>
            <a:r>
              <a:rPr lang="en-GB" dirty="0"/>
              <a:t>Old versions of Python </a:t>
            </a:r>
            <a:r>
              <a:rPr lang="en-GB" b="1" dirty="0">
                <a:latin typeface="Courier New" pitchFamily="49" charset="0"/>
              </a:rPr>
              <a:t>sort</a:t>
            </a:r>
            <a:r>
              <a:rPr lang="en-GB" dirty="0"/>
              <a:t> and </a:t>
            </a:r>
            <a:r>
              <a:rPr lang="en-GB" b="1" dirty="0">
                <a:latin typeface="Courier New" pitchFamily="49" charset="0"/>
              </a:rPr>
              <a:t>sorted</a:t>
            </a:r>
            <a:r>
              <a:rPr lang="en-GB" dirty="0"/>
              <a:t> also had a </a:t>
            </a:r>
            <a:r>
              <a:rPr lang="en-GB" dirty="0" err="1">
                <a:latin typeface="Courier New" pitchFamily="49" charset="0"/>
              </a:rPr>
              <a:t>cmp</a:t>
            </a:r>
            <a:r>
              <a:rPr lang="en-GB" dirty="0"/>
              <a:t> argument (and there was a </a:t>
            </a:r>
            <a:r>
              <a:rPr lang="en-GB" dirty="0" err="1">
                <a:latin typeface="Courier New" pitchFamily="49" charset="0"/>
              </a:rPr>
              <a:t>cmp</a:t>
            </a:r>
            <a:r>
              <a:rPr lang="en-GB" dirty="0"/>
              <a:t> built-in).</a:t>
            </a:r>
          </a:p>
          <a:p>
            <a:r>
              <a:rPr lang="en-GB" dirty="0"/>
              <a:t>The </a:t>
            </a:r>
            <a:r>
              <a:rPr lang="en-GB" dirty="0">
                <a:latin typeface="Courier New" pitchFamily="49" charset="0"/>
                <a:cs typeface="Courier New" pitchFamily="49" charset="0"/>
              </a:rPr>
              <a:t>sorted()</a:t>
            </a:r>
            <a:r>
              <a:rPr lang="en-GB" dirty="0"/>
              <a:t> built-in can sort anything which is iterable, which includes sequence types like </a:t>
            </a:r>
            <a:r>
              <a:rPr lang="en-GB" dirty="0" err="1"/>
              <a:t>tuples</a:t>
            </a:r>
            <a:r>
              <a:rPr lang="en-GB" dirty="0"/>
              <a:t> and strings, but always returns a list (remember that </a:t>
            </a:r>
            <a:r>
              <a:rPr lang="en-GB" dirty="0" err="1"/>
              <a:t>tuples</a:t>
            </a:r>
            <a:r>
              <a:rPr lang="en-GB" dirty="0"/>
              <a:t> and strings are immutable).</a:t>
            </a:r>
          </a:p>
          <a:p>
            <a:r>
              <a:rPr lang="en-GB" dirty="0"/>
              <a:t>A </a:t>
            </a:r>
            <a:r>
              <a:rPr lang="en-GB" dirty="0">
                <a:latin typeface="Courier New" pitchFamily="49" charset="0"/>
                <a:cs typeface="Courier New" pitchFamily="49" charset="0"/>
              </a:rPr>
              <a:t>sort()</a:t>
            </a:r>
            <a:r>
              <a:rPr lang="en-GB" dirty="0"/>
              <a:t> method should be described for all </a:t>
            </a:r>
            <a:r>
              <a:rPr lang="en-GB" i="1" dirty="0"/>
              <a:t>mutable</a:t>
            </a:r>
            <a:r>
              <a:rPr lang="en-GB" dirty="0"/>
              <a:t> sequence types. In the base types (those not requiring an external module) that only includes </a:t>
            </a:r>
            <a:r>
              <a:rPr lang="en-GB" b="1" dirty="0"/>
              <a:t>lists</a:t>
            </a:r>
            <a:r>
              <a:rPr lang="en-GB" dirty="0"/>
              <a:t> and </a:t>
            </a:r>
            <a:r>
              <a:rPr lang="en-GB" b="1" dirty="0" err="1"/>
              <a:t>bytearrays</a:t>
            </a:r>
            <a:r>
              <a:rPr lang="en-GB" dirty="0"/>
              <a:t>.</a:t>
            </a:r>
          </a:p>
          <a:p>
            <a:endParaRPr lang="en-GB" dirty="0"/>
          </a:p>
          <a:p>
            <a:endParaRPr lang="en-GB" dirty="0"/>
          </a:p>
        </p:txBody>
      </p:sp>
    </p:spTree>
    <p:extLst>
      <p:ext uri="{BB962C8B-B14F-4D97-AF65-F5344CB8AC3E}">
        <p14:creationId xmlns:p14="http://schemas.microsoft.com/office/powerpoint/2010/main" val="146747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full table of list methods is shown on the next slide.</a:t>
            </a:r>
          </a:p>
          <a:p>
            <a:r>
              <a:rPr lang="en-GB" dirty="0"/>
              <a:t>The </a:t>
            </a:r>
            <a:r>
              <a:rPr lang="en-GB" dirty="0">
                <a:latin typeface="Courier New" pitchFamily="49" charset="0"/>
              </a:rPr>
              <a:t>index</a:t>
            </a:r>
            <a:r>
              <a:rPr lang="en-GB" dirty="0"/>
              <a:t> method returns the index position of the leftmost item found (counting from zero). Throws a ValueError exception if the item is not found.</a:t>
            </a:r>
          </a:p>
        </p:txBody>
      </p:sp>
    </p:spTree>
    <p:extLst>
      <p:ext uri="{BB962C8B-B14F-4D97-AF65-F5344CB8AC3E}">
        <p14:creationId xmlns:p14="http://schemas.microsoft.com/office/powerpoint/2010/main" val="3819770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slide is for reference. The clear() method</a:t>
            </a:r>
            <a:r>
              <a:rPr lang="en-GB" baseline="0" dirty="0"/>
              <a:t> was added at Python 3.3 and is not in Python 2.</a:t>
            </a:r>
            <a:endParaRPr lang="en-GB" dirty="0"/>
          </a:p>
        </p:txBody>
      </p:sp>
    </p:spTree>
    <p:extLst>
      <p:ext uri="{BB962C8B-B14F-4D97-AF65-F5344CB8AC3E}">
        <p14:creationId xmlns:p14="http://schemas.microsoft.com/office/powerpoint/2010/main" val="307203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Sets can be considered to be like lists only being unordered. Somewhat like one half (the keys) of a dictionary. Indeed, we shall see later that the </a:t>
            </a:r>
            <a:r>
              <a:rPr lang="en-GB" i="1" dirty="0" err="1"/>
              <a:t>dict</a:t>
            </a:r>
            <a:r>
              <a:rPr lang="en-GB" dirty="0" err="1"/>
              <a:t>.</a:t>
            </a:r>
            <a:r>
              <a:rPr lang="en-GB" b="1" dirty="0" err="1">
                <a:latin typeface="Courier New" pitchFamily="49" charset="0"/>
              </a:rPr>
              <a:t>keys</a:t>
            </a:r>
            <a:r>
              <a:rPr lang="en-GB" b="1" dirty="0">
                <a:latin typeface="Courier New" pitchFamily="49" charset="0"/>
              </a:rPr>
              <a:t>()</a:t>
            </a:r>
            <a:r>
              <a:rPr lang="en-GB" dirty="0"/>
              <a:t> method can be treated as a set. They are useful for lookup tables, where an associated value is not needed and only membership need be tested (using </a:t>
            </a:r>
            <a:r>
              <a:rPr lang="en-GB" b="1" dirty="0"/>
              <a:t>in</a:t>
            </a:r>
            <a:r>
              <a:rPr lang="en-GB" dirty="0"/>
              <a:t>), and for operations between sets, like intersection.</a:t>
            </a:r>
          </a:p>
          <a:p>
            <a:r>
              <a:rPr lang="en-GB" dirty="0"/>
              <a:t>Notice that any original order is lost.</a:t>
            </a:r>
          </a:p>
          <a:p>
            <a:endParaRPr lang="en-GB" dirty="0">
              <a:latin typeface="Montserrat"/>
            </a:endParaRPr>
          </a:p>
          <a:p>
            <a:r>
              <a:rPr lang="en-GB" dirty="0"/>
              <a:t>The method </a:t>
            </a:r>
            <a:r>
              <a:rPr lang="en-GB" b="1" dirty="0">
                <a:latin typeface="Courier New" pitchFamily="49" charset="0"/>
              </a:rPr>
              <a:t>add</a:t>
            </a:r>
            <a:r>
              <a:rPr lang="en-GB" dirty="0"/>
              <a:t> is used to add a single element. To add multiple elements, use </a:t>
            </a:r>
            <a:r>
              <a:rPr lang="en-GB" b="1" dirty="0">
                <a:latin typeface="Courier New" pitchFamily="49" charset="0"/>
              </a:rPr>
              <a:t>update</a:t>
            </a:r>
            <a:r>
              <a:rPr lang="en-GB" dirty="0"/>
              <a:t>.</a:t>
            </a:r>
          </a:p>
          <a:p>
            <a:r>
              <a:rPr lang="en-GB" dirty="0"/>
              <a:t>Note that the output shown is for Python 3, on Python 2.4 the set was shown inside </a:t>
            </a:r>
            <a:r>
              <a:rPr lang="en-GB" dirty="0">
                <a:latin typeface="Courier New" pitchFamily="49" charset="0"/>
              </a:rPr>
              <a:t>[]</a:t>
            </a:r>
            <a:r>
              <a:rPr lang="en-GB" dirty="0"/>
              <a:t> with the prefix 'set'.  </a:t>
            </a:r>
            <a:endParaRPr lang="en-GB" dirty="0">
              <a:latin typeface="Courier New" pitchFamily="49" charset="0"/>
            </a:endParaRPr>
          </a:p>
        </p:txBody>
      </p:sp>
    </p:spTree>
    <p:extLst>
      <p:ext uri="{BB962C8B-B14F-4D97-AF65-F5344CB8AC3E}">
        <p14:creationId xmlns:p14="http://schemas.microsoft.com/office/powerpoint/2010/main" val="3984000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method </a:t>
            </a:r>
            <a:r>
              <a:rPr lang="en-GB" b="1" dirty="0">
                <a:latin typeface="Courier New" pitchFamily="49" charset="0"/>
              </a:rPr>
              <a:t>add</a:t>
            </a:r>
            <a:r>
              <a:rPr lang="en-GB" dirty="0"/>
              <a:t> is used to add a single element.  </a:t>
            </a:r>
          </a:p>
          <a:p>
            <a:r>
              <a:rPr lang="en-GB" dirty="0"/>
              <a:t>To add multiple elements, use </a:t>
            </a:r>
            <a:r>
              <a:rPr lang="en-GB" b="1" dirty="0">
                <a:latin typeface="Courier New" pitchFamily="49" charset="0"/>
              </a:rPr>
              <a:t>update</a:t>
            </a:r>
            <a:r>
              <a:rPr lang="en-GB" dirty="0"/>
              <a:t>. There are three "updates", and alternative operators:</a:t>
            </a:r>
          </a:p>
          <a:p>
            <a:r>
              <a:rPr lang="en-GB" b="1" dirty="0">
                <a:latin typeface="Courier New" pitchFamily="49" charset="0"/>
                <a:cs typeface="Courier New" pitchFamily="49" charset="0"/>
              </a:rPr>
              <a:t>update</a:t>
            </a:r>
            <a:r>
              <a:rPr lang="en-GB" dirty="0"/>
              <a:t> 			</a:t>
            </a:r>
            <a:r>
              <a:rPr lang="en-GB" dirty="0">
                <a:latin typeface="Courier New" pitchFamily="49" charset="0"/>
                <a:cs typeface="Courier New" pitchFamily="49" charset="0"/>
              </a:rPr>
              <a:t>|=</a:t>
            </a:r>
            <a:r>
              <a:rPr lang="en-GB" dirty="0"/>
              <a:t>	Update the set from another</a:t>
            </a:r>
          </a:p>
          <a:p>
            <a:r>
              <a:rPr lang="en-GB" b="1" dirty="0" err="1">
                <a:latin typeface="Courier New" pitchFamily="49" charset="0"/>
                <a:cs typeface="Courier New" pitchFamily="49" charset="0"/>
              </a:rPr>
              <a:t>intersection_update</a:t>
            </a:r>
            <a:r>
              <a:rPr lang="en-GB" dirty="0"/>
              <a:t> 	</a:t>
            </a:r>
            <a:r>
              <a:rPr lang="en-GB" dirty="0">
                <a:latin typeface="Courier New" pitchFamily="49" charset="0"/>
                <a:cs typeface="Courier New" pitchFamily="49" charset="0"/>
              </a:rPr>
              <a:t>&amp;=</a:t>
            </a:r>
            <a:r>
              <a:rPr lang="en-GB" dirty="0"/>
              <a:t>	Update the set,  with common elements</a:t>
            </a:r>
          </a:p>
          <a:p>
            <a:r>
              <a:rPr lang="en-GB" b="1" dirty="0" err="1">
                <a:latin typeface="Courier New" pitchFamily="49" charset="0"/>
                <a:cs typeface="Courier New" pitchFamily="49" charset="0"/>
              </a:rPr>
              <a:t>difference_update</a:t>
            </a:r>
            <a:r>
              <a:rPr lang="en-GB" dirty="0"/>
              <a:t> 	</a:t>
            </a:r>
            <a:r>
              <a:rPr lang="en-GB" dirty="0">
                <a:latin typeface="Courier New" pitchFamily="49" charset="0"/>
                <a:cs typeface="Courier New" pitchFamily="49" charset="0"/>
              </a:rPr>
              <a:t>-=</a:t>
            </a:r>
            <a:r>
              <a:rPr lang="en-GB" dirty="0"/>
              <a:t>	Remove elements found in the other </a:t>
            </a:r>
          </a:p>
          <a:p>
            <a:endParaRPr lang="en-GB" dirty="0"/>
          </a:p>
          <a:p>
            <a:r>
              <a:rPr lang="en-GB" dirty="0" err="1"/>
              <a:t>Frozensets</a:t>
            </a:r>
            <a:r>
              <a:rPr lang="en-GB" dirty="0"/>
              <a:t> are immutable so do not have the </a:t>
            </a:r>
            <a:r>
              <a:rPr lang="en-GB" dirty="0">
                <a:latin typeface="Courier New" pitchFamily="49" charset="0"/>
                <a:cs typeface="Courier New" pitchFamily="49" charset="0"/>
              </a:rPr>
              <a:t>add</a:t>
            </a:r>
            <a:r>
              <a:rPr lang="en-GB" dirty="0">
                <a:cs typeface="Courier New" pitchFamily="49" charset="0"/>
              </a:rPr>
              <a:t>, </a:t>
            </a:r>
            <a:r>
              <a:rPr lang="en-GB" dirty="0">
                <a:latin typeface="Courier New" pitchFamily="49" charset="0"/>
                <a:cs typeface="Courier New" pitchFamily="49" charset="0"/>
              </a:rPr>
              <a:t>update</a:t>
            </a:r>
            <a:r>
              <a:rPr lang="en-GB" dirty="0">
                <a:cs typeface="Courier New" pitchFamily="49" charset="0"/>
              </a:rPr>
              <a:t>,</a:t>
            </a:r>
            <a:r>
              <a:rPr lang="en-GB" dirty="0"/>
              <a:t> or </a:t>
            </a:r>
            <a:r>
              <a:rPr lang="en-GB" dirty="0">
                <a:latin typeface="Courier New" pitchFamily="49" charset="0"/>
                <a:cs typeface="Courier New" pitchFamily="49" charset="0"/>
              </a:rPr>
              <a:t>remove</a:t>
            </a:r>
            <a:r>
              <a:rPr lang="en-GB" dirty="0"/>
              <a:t> methods, but they are </a:t>
            </a:r>
            <a:r>
              <a:rPr lang="en-GB" dirty="0" err="1"/>
              <a:t>hashable</a:t>
            </a:r>
            <a:r>
              <a:rPr lang="en-GB" dirty="0"/>
              <a:t> so can be used as entries in other sets.</a:t>
            </a:r>
          </a:p>
        </p:txBody>
      </p:sp>
    </p:spTree>
    <p:extLst>
      <p:ext uri="{BB962C8B-B14F-4D97-AF65-F5344CB8AC3E}">
        <p14:creationId xmlns:p14="http://schemas.microsoft.com/office/powerpoint/2010/main" val="609656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Sets can be used for a number of functions, including membership using </a:t>
            </a:r>
            <a:r>
              <a:rPr lang="en-GB" b="1" dirty="0">
                <a:latin typeface="Courier New" pitchFamily="49" charset="0"/>
              </a:rPr>
              <a:t>in</a:t>
            </a:r>
            <a:r>
              <a:rPr lang="en-GB" dirty="0"/>
              <a:t>. Here, we have used them to exploit their features.  </a:t>
            </a:r>
          </a:p>
          <a:p>
            <a:r>
              <a:rPr lang="en-GB" dirty="0"/>
              <a:t>Items in a set are unique, so putting a list into a set will automatically remove any duplicates - the only problem being that any original order is lost. One reason is to remove duplicates before a sort. Without sets, we would use a dictionary for this, but with some 'throw-away' value.</a:t>
            </a:r>
          </a:p>
          <a:p>
            <a:r>
              <a:rPr lang="en-GB" dirty="0"/>
              <a:t>We can apply various set operations, so taking a list and turning it into a set allow us to apply those operations to (what was) the list.</a:t>
            </a:r>
          </a:p>
          <a:p>
            <a:r>
              <a:rPr lang="en-GB" dirty="0"/>
              <a:t>Notice that when we remove one set from another, the items in set on the right does not have to be in the left. In the example, 'Brie' does not exist in the set built from cheese, and it is not an error to try to remove it.</a:t>
            </a:r>
          </a:p>
        </p:txBody>
      </p:sp>
    </p:spTree>
    <p:extLst>
      <p:ext uri="{BB962C8B-B14F-4D97-AF65-F5344CB8AC3E}">
        <p14:creationId xmlns:p14="http://schemas.microsoft.com/office/powerpoint/2010/main" val="202083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latin typeface="Montserrat"/>
              </a:rPr>
              <a:t>The set method versions can take any </a:t>
            </a:r>
            <a:r>
              <a:rPr lang="en-GB" dirty="0" err="1">
                <a:latin typeface="Montserrat"/>
              </a:rPr>
              <a:t>iterable</a:t>
            </a:r>
            <a:r>
              <a:rPr lang="en-GB" dirty="0">
                <a:latin typeface="Montserrat"/>
              </a:rPr>
              <a:t> as its parameter, so there is no need to convert to a set first.  </a:t>
            </a:r>
            <a:endParaRPr lang="en-GB" dirty="0"/>
          </a:p>
        </p:txBody>
      </p:sp>
    </p:spTree>
    <p:extLst>
      <p:ext uri="{BB962C8B-B14F-4D97-AF65-F5344CB8AC3E}">
        <p14:creationId xmlns:p14="http://schemas.microsoft.com/office/powerpoint/2010/main" val="1472574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Dictionaries are like sets but have keys referencing the objects. These are similar to associative arrays, hashes and hash tables in other languages and in general computing the keys are unordered. However, from Python 3.6 the keys are in insertion order in </a:t>
            </a:r>
            <a:r>
              <a:rPr lang="en-GB" dirty="0" err="1"/>
              <a:t>CPython</a:t>
            </a:r>
            <a:r>
              <a:rPr lang="en-GB" dirty="0"/>
              <a:t>, and from Python 3.7, it is now a language feature across all Python platforms.</a:t>
            </a:r>
          </a:p>
          <a:p>
            <a:endParaRPr lang="en-GB" dirty="0"/>
          </a:p>
          <a:p>
            <a:r>
              <a:rPr lang="en-GB" dirty="0"/>
              <a:t>They are constructed from lists of </a:t>
            </a:r>
            <a:r>
              <a:rPr lang="en-GB" dirty="0" err="1"/>
              <a:t>key:object</a:t>
            </a:r>
            <a:r>
              <a:rPr lang="en-GB" dirty="0"/>
              <a:t> pairs, inside braces (curly brackets), although you may also assign them from the </a:t>
            </a:r>
            <a:r>
              <a:rPr lang="en-GB" dirty="0" err="1"/>
              <a:t>dict</a:t>
            </a:r>
            <a:r>
              <a:rPr lang="en-GB" dirty="0"/>
              <a:t> function, for example:</a:t>
            </a:r>
          </a:p>
          <a:p>
            <a:pPr lvl="1"/>
            <a:r>
              <a:rPr lang="en-GB" dirty="0" err="1"/>
              <a:t>mydict</a:t>
            </a:r>
            <a:r>
              <a:rPr lang="en-GB" dirty="0"/>
              <a:t> = </a:t>
            </a:r>
            <a:r>
              <a:rPr lang="en-GB" dirty="0" err="1"/>
              <a:t>dict</a:t>
            </a:r>
            <a:r>
              <a:rPr lang="en-GB" dirty="0"/>
              <a:t>(Sweden = 'Stockholm',  Norway = 'Oslo')</a:t>
            </a:r>
          </a:p>
          <a:p>
            <a:pPr lvl="1"/>
            <a:endParaRPr lang="en-GB" dirty="0">
              <a:latin typeface="Montserrat"/>
            </a:endParaRPr>
          </a:p>
          <a:p>
            <a:r>
              <a:rPr lang="en-GB" dirty="0"/>
              <a:t>This form can only be used if the keys are text strings, not if they are numbers.</a:t>
            </a:r>
          </a:p>
          <a:p>
            <a:endParaRPr lang="en-GB" dirty="0">
              <a:latin typeface="Montserrat"/>
            </a:endParaRPr>
          </a:p>
          <a:p>
            <a:r>
              <a:rPr lang="en-GB" dirty="0"/>
              <a:t>The value is an object of any valid class, including a list, tuple, or dictionary. No special syntax is required to access them.</a:t>
            </a:r>
          </a:p>
          <a:p>
            <a:r>
              <a:rPr lang="en-GB" dirty="0"/>
              <a:t>Dictionary </a:t>
            </a:r>
            <a:r>
              <a:rPr lang="en-GB" dirty="0" err="1"/>
              <a:t>key:value</a:t>
            </a:r>
            <a:r>
              <a:rPr lang="en-GB" dirty="0"/>
              <a:t> pairs are not ordered, as you would expect. A list of the keys may be extracted using the keys() method, and values with the values() method.  </a:t>
            </a:r>
          </a:p>
          <a:p>
            <a:r>
              <a:rPr lang="en-GB" dirty="0"/>
              <a:t>You can also create dictionaries with just keys, from a list.  </a:t>
            </a:r>
          </a:p>
          <a:p>
            <a:pPr lvl="1"/>
            <a:r>
              <a:rPr lang="en-GB" dirty="0" err="1"/>
              <a:t>mydict</a:t>
            </a:r>
            <a:r>
              <a:rPr lang="en-GB" dirty="0"/>
              <a:t> = {}.</a:t>
            </a:r>
            <a:r>
              <a:rPr lang="en-GB" dirty="0" err="1"/>
              <a:t>fromkeys</a:t>
            </a:r>
            <a:r>
              <a:rPr lang="en-GB" dirty="0"/>
              <a:t>(</a:t>
            </a:r>
            <a:r>
              <a:rPr lang="en-GB" dirty="0" err="1"/>
              <a:t>mylist</a:t>
            </a:r>
            <a:r>
              <a:rPr lang="en-GB" dirty="0"/>
              <a:t>)</a:t>
            </a:r>
          </a:p>
          <a:p>
            <a:r>
              <a:rPr lang="en-GB" dirty="0"/>
              <a:t>These can be used as look-up tables, or the values added later.  </a:t>
            </a:r>
          </a:p>
          <a:p>
            <a:r>
              <a:rPr lang="en-GB" dirty="0"/>
              <a:t>Dictionary keys can be any immutable type: strings, numbers, or tuples, but not mutable types, such as lists. To get a list of keys from an existing dictionary, then use the dictionary as a list:</a:t>
            </a:r>
          </a:p>
          <a:p>
            <a:pPr lvl="1"/>
            <a:r>
              <a:rPr lang="en-GB" dirty="0"/>
              <a:t>keys = list(</a:t>
            </a:r>
            <a:r>
              <a:rPr lang="en-GB" dirty="0" err="1"/>
              <a:t>mydict</a:t>
            </a:r>
            <a:r>
              <a:rPr lang="en-GB" dirty="0"/>
              <a: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7909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This chapter discusses more basic building blocks of a Python program - its container variable types - collectively known as </a:t>
            </a:r>
            <a:r>
              <a:rPr lang="en-GB"/>
              <a:t>collections. </a:t>
            </a:r>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627164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3"/>
          <p:cNvSpPr>
            <a:spLocks noGrp="1" noChangeArrowheads="1"/>
          </p:cNvSpPr>
          <p:nvPr>
            <p:ph type="body" idx="1"/>
          </p:nvPr>
        </p:nvSpPr>
        <p:spPr/>
        <p:txBody>
          <a:bodyPr/>
          <a:lstStyle/>
          <a:p>
            <a:r>
              <a:rPr lang="en-GB" dirty="0"/>
              <a:t>Shown is a simple dictionary containing just two keys ('UK' and 'US'), and each has a list as its value. The dictionary may be extended dynamically merely by assigning a value to a new key, 'FR' in the example. Notice how any original order of the keys is lost, since Python dictionaries are not ordered.</a:t>
            </a:r>
          </a:p>
          <a:p>
            <a:r>
              <a:rPr lang="en-GB" dirty="0"/>
              <a:t>To access a "multi-dimensional" object, just add the key or index inside square brackets, as you would in most other languages. They can be literals (don't forget the quotes around keys) or variables.</a:t>
            </a:r>
          </a:p>
          <a:p>
            <a:r>
              <a:rPr lang="en-GB" dirty="0"/>
              <a:t>We show a way of iterating through a dictionary we will be discussing this in more detail later.</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3824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Deleting a key will delete the associated value as well. The value is not returned by the </a:t>
            </a:r>
            <a:r>
              <a:rPr lang="en-GB" dirty="0">
                <a:latin typeface="Courier New" pitchFamily="49" charset="0"/>
                <a:cs typeface="Courier New" pitchFamily="49" charset="0"/>
              </a:rPr>
              <a:t>del</a:t>
            </a:r>
            <a:r>
              <a:rPr lang="en-GB" dirty="0"/>
              <a:t> statement but is returned by the </a:t>
            </a:r>
            <a:r>
              <a:rPr lang="en-GB" dirty="0">
                <a:latin typeface="Courier New" pitchFamily="49" charset="0"/>
                <a:cs typeface="Courier New" pitchFamily="49" charset="0"/>
              </a:rPr>
              <a:t>pop()</a:t>
            </a:r>
            <a:r>
              <a:rPr lang="en-GB" dirty="0"/>
              <a:t> method. Both can raise a </a:t>
            </a:r>
            <a:r>
              <a:rPr lang="en-GB" dirty="0" err="1">
                <a:latin typeface="Courier New" pitchFamily="49" charset="0"/>
                <a:cs typeface="Courier New" pitchFamily="49" charset="0"/>
              </a:rPr>
              <a:t>KeyError</a:t>
            </a:r>
            <a:r>
              <a:rPr lang="en-GB" dirty="0"/>
              <a:t> exception if the key does not exist, but </a:t>
            </a:r>
            <a:r>
              <a:rPr lang="en-GB" dirty="0">
                <a:latin typeface="Courier New" pitchFamily="49" charset="0"/>
                <a:cs typeface="Courier New" pitchFamily="49" charset="0"/>
              </a:rPr>
              <a:t>pop()</a:t>
            </a:r>
            <a:r>
              <a:rPr lang="en-GB" dirty="0"/>
              <a:t> can take an optional default value which is returned instead.</a:t>
            </a:r>
          </a:p>
          <a:p>
            <a:r>
              <a:rPr lang="en-GB" dirty="0"/>
              <a:t>The </a:t>
            </a:r>
            <a:r>
              <a:rPr lang="en-GB" dirty="0" err="1">
                <a:latin typeface="Courier New" pitchFamily="49" charset="0"/>
                <a:cs typeface="Courier New" pitchFamily="49" charset="0"/>
              </a:rPr>
              <a:t>popitem</a:t>
            </a:r>
            <a:r>
              <a:rPr lang="en-GB" dirty="0">
                <a:latin typeface="Courier New" pitchFamily="49" charset="0"/>
                <a:cs typeface="Courier New" pitchFamily="49" charset="0"/>
              </a:rPr>
              <a:t>()</a:t>
            </a:r>
            <a:r>
              <a:rPr lang="en-GB" dirty="0"/>
              <a:t> method removes an arbitrary key/value pair, in that the order of keys within a dictionary is not defined. It would be of use if we were iterating through a dictionary removing each key/value in turn.  </a:t>
            </a:r>
            <a:r>
              <a:rPr lang="en-GB" dirty="0" err="1">
                <a:latin typeface="Courier New" pitchFamily="49" charset="0"/>
                <a:cs typeface="Courier New" pitchFamily="49" charset="0"/>
              </a:rPr>
              <a:t>popitem</a:t>
            </a:r>
            <a:r>
              <a:rPr lang="en-GB" dirty="0">
                <a:latin typeface="Courier New" pitchFamily="49" charset="0"/>
                <a:cs typeface="Courier New" pitchFamily="49" charset="0"/>
              </a:rPr>
              <a:t>()</a:t>
            </a:r>
            <a:r>
              <a:rPr lang="en-GB" dirty="0"/>
              <a:t> returns the key/value pair deleted as a tuple, or raises a </a:t>
            </a:r>
            <a:r>
              <a:rPr lang="en-GB" dirty="0" err="1">
                <a:latin typeface="Courier New" pitchFamily="49" charset="0"/>
                <a:cs typeface="Courier New" pitchFamily="49" charset="0"/>
              </a:rPr>
              <a:t>KeyError</a:t>
            </a:r>
            <a:r>
              <a:rPr lang="en-GB" dirty="0"/>
              <a:t> exception if the dictionary is empty.</a:t>
            </a:r>
          </a:p>
        </p:txBody>
      </p:sp>
    </p:spTree>
    <p:extLst>
      <p:ext uri="{BB962C8B-B14F-4D97-AF65-F5344CB8AC3E}">
        <p14:creationId xmlns:p14="http://schemas.microsoft.com/office/powerpoint/2010/main" val="1239217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Return values from </a:t>
            </a:r>
            <a:r>
              <a:rPr lang="en-GB" dirty="0">
                <a:latin typeface="Courier New" pitchFamily="49" charset="0"/>
                <a:cs typeface="Courier New" pitchFamily="49" charset="0"/>
              </a:rPr>
              <a:t>keys()</a:t>
            </a:r>
            <a:r>
              <a:rPr lang="en-GB" dirty="0"/>
              <a:t>, </a:t>
            </a:r>
            <a:r>
              <a:rPr lang="en-GB" dirty="0">
                <a:latin typeface="Courier New" pitchFamily="49" charset="0"/>
                <a:cs typeface="Courier New" pitchFamily="49" charset="0"/>
              </a:rPr>
              <a:t>values()</a:t>
            </a:r>
            <a:r>
              <a:rPr lang="en-GB" dirty="0"/>
              <a:t>, and </a:t>
            </a:r>
            <a:r>
              <a:rPr lang="en-GB" dirty="0">
                <a:latin typeface="Courier New" pitchFamily="49" charset="0"/>
                <a:cs typeface="Courier New" pitchFamily="49" charset="0"/>
              </a:rPr>
              <a:t>items()</a:t>
            </a:r>
            <a:r>
              <a:rPr lang="en-GB" dirty="0"/>
              <a:t> are </a:t>
            </a:r>
            <a:r>
              <a:rPr lang="en-GB" i="1" dirty="0"/>
              <a:t>view objects</a:t>
            </a:r>
            <a:r>
              <a:rPr lang="en-GB" dirty="0"/>
              <a:t>. These are discussed on the next slide.</a:t>
            </a:r>
          </a:p>
          <a:p>
            <a:r>
              <a:rPr lang="en-GB" dirty="0"/>
              <a:t>Note that </a:t>
            </a:r>
            <a:r>
              <a:rPr lang="en-GB" dirty="0">
                <a:latin typeface="Courier New" pitchFamily="49" charset="0"/>
                <a:cs typeface="Courier New" pitchFamily="49" charset="0"/>
              </a:rPr>
              <a:t>copy()</a:t>
            </a:r>
            <a:r>
              <a:rPr lang="en-GB" dirty="0"/>
              <a:t> returns a </a:t>
            </a:r>
            <a:r>
              <a:rPr lang="en-GB" i="1" dirty="0"/>
              <a:t>shallow</a:t>
            </a:r>
            <a:r>
              <a:rPr lang="en-GB" dirty="0"/>
              <a:t> copy of the dictionary, not a deep copy. See the </a:t>
            </a:r>
            <a:r>
              <a:rPr lang="en-GB" i="1" dirty="0"/>
              <a:t>Advanced Collections</a:t>
            </a:r>
            <a:r>
              <a:rPr lang="en-GB" dirty="0"/>
              <a:t> chapter for more on shallow and deep copies.</a:t>
            </a:r>
          </a:p>
          <a:p>
            <a:endParaRPr lang="en-GB" dirty="0"/>
          </a:p>
          <a:p>
            <a:r>
              <a:rPr lang="en-GB" dirty="0"/>
              <a:t>As we have said, Python dictionaries are </a:t>
            </a:r>
            <a:r>
              <a:rPr lang="en-GB" b="1" dirty="0"/>
              <a:t>unordered</a:t>
            </a:r>
            <a:r>
              <a:rPr lang="en-GB" dirty="0"/>
              <a:t>. However, this </a:t>
            </a:r>
            <a:r>
              <a:rPr lang="en-GB" i="1" dirty="0"/>
              <a:t>might</a:t>
            </a:r>
            <a:r>
              <a:rPr lang="en-GB" dirty="0"/>
              <a:t> be changing. Associated with other internal changes, in the C implementation of Python 3.6 the keys stay the order in which they were defined. To quote the documentation:  "</a:t>
            </a:r>
            <a:r>
              <a:rPr lang="en-US" i="1" dirty="0"/>
              <a:t>The order-preserving aspect of this new implementation is considered an implementation detail and should not be relied upon</a:t>
            </a:r>
            <a:r>
              <a:rPr lang="en-US" dirty="0"/>
              <a:t>".  </a:t>
            </a:r>
          </a:p>
          <a:p>
            <a:r>
              <a:rPr lang="en-US" dirty="0"/>
              <a:t>It is possible that this could become a language feature in the future, but until then, if you really need an ordered dictionary then it is safer to use </a:t>
            </a:r>
            <a:r>
              <a:rPr lang="en-US" dirty="0" err="1">
                <a:latin typeface="Courier New"/>
                <a:cs typeface="Courier New"/>
              </a:rPr>
              <a:t>OrderedDict</a:t>
            </a:r>
            <a:r>
              <a:rPr lang="en-US" dirty="0"/>
              <a:t> from the </a:t>
            </a:r>
            <a:r>
              <a:rPr lang="en-US" b="1" dirty="0"/>
              <a:t>collections</a:t>
            </a:r>
            <a:r>
              <a:rPr lang="en-US" dirty="0"/>
              <a:t> module in the standard library.</a:t>
            </a:r>
            <a:endParaRPr lang="en-GB" dirty="0"/>
          </a:p>
        </p:txBody>
      </p:sp>
    </p:spTree>
    <p:extLst>
      <p:ext uri="{BB962C8B-B14F-4D97-AF65-F5344CB8AC3E}">
        <p14:creationId xmlns:p14="http://schemas.microsoft.com/office/powerpoint/2010/main" val="1330036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View objects, as returned by </a:t>
            </a:r>
            <a:r>
              <a:rPr lang="en-GB" b="1" dirty="0">
                <a:latin typeface="Courier New" pitchFamily="49" charset="0"/>
              </a:rPr>
              <a:t>items()</a:t>
            </a:r>
            <a:r>
              <a:rPr lang="en-GB" dirty="0"/>
              <a:t>, </a:t>
            </a:r>
            <a:r>
              <a:rPr lang="en-GB" b="1" dirty="0">
                <a:latin typeface="Courier New" pitchFamily="49" charset="0"/>
              </a:rPr>
              <a:t>keys()</a:t>
            </a:r>
            <a:r>
              <a:rPr lang="en-GB" dirty="0"/>
              <a:t>, and </a:t>
            </a:r>
            <a:r>
              <a:rPr lang="en-GB" b="1" dirty="0">
                <a:latin typeface="Courier New" pitchFamily="49" charset="0"/>
              </a:rPr>
              <a:t>values()</a:t>
            </a:r>
            <a:r>
              <a:rPr lang="en-GB" dirty="0"/>
              <a:t> methods, can be used in iteration and as objects to construct a list. The Set operations, </a:t>
            </a:r>
            <a:r>
              <a:rPr lang="en-GB" dirty="0">
                <a:latin typeface="Courier New" pitchFamily="49" charset="0"/>
              </a:rPr>
              <a:t>&amp;</a:t>
            </a:r>
            <a:r>
              <a:rPr lang="en-GB" dirty="0"/>
              <a:t>, </a:t>
            </a:r>
            <a:r>
              <a:rPr lang="en-GB" dirty="0">
                <a:latin typeface="Courier New" pitchFamily="49" charset="0"/>
              </a:rPr>
              <a:t>|</a:t>
            </a:r>
            <a:r>
              <a:rPr lang="en-GB" dirty="0"/>
              <a:t>, </a:t>
            </a:r>
            <a:r>
              <a:rPr lang="en-GB" dirty="0">
                <a:latin typeface="Courier New" pitchFamily="49" charset="0"/>
              </a:rPr>
              <a:t>^ </a:t>
            </a:r>
            <a:r>
              <a:rPr lang="en-GB" dirty="0"/>
              <a:t>and </a:t>
            </a:r>
            <a:r>
              <a:rPr lang="en-GB" dirty="0">
                <a:latin typeface="Courier New" pitchFamily="49" charset="0"/>
              </a:rPr>
              <a:t>-</a:t>
            </a:r>
            <a:r>
              <a:rPr lang="en-GB" dirty="0"/>
              <a:t>, may be used with a set on </a:t>
            </a:r>
            <a:r>
              <a:rPr lang="en-GB" b="1" dirty="0" err="1">
                <a:latin typeface="Courier New" pitchFamily="49" charset="0"/>
              </a:rPr>
              <a:t>dict_keys</a:t>
            </a:r>
            <a:r>
              <a:rPr lang="en-GB" dirty="0"/>
              <a:t> and </a:t>
            </a:r>
            <a:r>
              <a:rPr lang="en-GB" b="1" dirty="0" err="1">
                <a:latin typeface="Courier New" pitchFamily="49" charset="0"/>
              </a:rPr>
              <a:t>dict_items</a:t>
            </a:r>
            <a:r>
              <a:rPr lang="en-GB" dirty="0"/>
              <a:t> view objects, but not </a:t>
            </a:r>
            <a:r>
              <a:rPr lang="en-GB" b="1" dirty="0" err="1">
                <a:latin typeface="Courier New" pitchFamily="49" charset="0"/>
              </a:rPr>
              <a:t>dict_values</a:t>
            </a:r>
            <a:r>
              <a:rPr lang="en-GB" dirty="0"/>
              <a:t>.</a:t>
            </a:r>
          </a:p>
          <a:p>
            <a:r>
              <a:rPr lang="en-GB" dirty="0"/>
              <a:t>Dictionary view objects are new to Python 3, but have also been introduced into 2.7.</a:t>
            </a:r>
          </a:p>
        </p:txBody>
      </p:sp>
    </p:spTree>
    <p:extLst>
      <p:ext uri="{BB962C8B-B14F-4D97-AF65-F5344CB8AC3E}">
        <p14:creationId xmlns:p14="http://schemas.microsoft.com/office/powerpoint/2010/main" val="954736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one of the following is true of Python lists?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A given object may appear in a list more than once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statement replaces the second element ('bravo') with the string 'tango'?</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It’s a trick question—tuples can’t be modified.</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19569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05FA3-84E5-FF01-C376-08F72D1D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03E5-A331-AA39-1ACF-275EFBF37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EAEF1-9BE3-AE68-3C77-BE6067731104}"/>
              </a:ext>
            </a:extLst>
          </p:cNvPr>
          <p:cNvSpPr>
            <a:spLocks noGrp="1"/>
          </p:cNvSpPr>
          <p:nvPr>
            <p:ph type="body" idx="1"/>
          </p:nvPr>
        </p:nvSpPr>
        <p:spPr/>
        <p:txBody>
          <a:bodyPr/>
          <a:lstStyle/>
          <a:p>
            <a:r>
              <a:rPr lang="en-GB" dirty="0"/>
              <a:t>Correct answers to previous and current page questions: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Which one of the following is true of Python dictionaries?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Dictionaries are mutable.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Which one of the following is not a valid way to define the </a:t>
            </a:r>
            <a:r>
              <a:rPr lang="en-GB" b="1" dirty="0" err="1"/>
              <a:t>mydict</a:t>
            </a:r>
            <a:r>
              <a:rPr lang="en-GB" b="1" dirty="0"/>
              <a:t> dictionary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a:t>
            </a:r>
            <a:endParaRPr lang="en-GB" dirty="0"/>
          </a:p>
        </p:txBody>
      </p:sp>
      <p:sp>
        <p:nvSpPr>
          <p:cNvPr id="4" name="Slide Number Placeholder 3">
            <a:extLst>
              <a:ext uri="{FF2B5EF4-FFF2-40B4-BE49-F238E27FC236}">
                <a16:creationId xmlns:a16="http://schemas.microsoft.com/office/drawing/2014/main" id="{7A89B1DE-580B-CC59-F1DF-D5188AB364C8}"/>
              </a:ext>
            </a:extLst>
          </p:cNvPr>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196021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5220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body" idx="1"/>
          </p:nvPr>
        </p:nvSpPr>
        <p:spPr/>
        <p:txBody>
          <a:bodyPr/>
          <a:lstStyle/>
          <a:p>
            <a:r>
              <a:rPr lang="en-GB" dirty="0"/>
              <a:t>Strings, Lists and Tuples are ordered collections of objects, also known as sequences. </a:t>
            </a:r>
          </a:p>
          <a:p>
            <a:r>
              <a:rPr lang="en-GB" dirty="0"/>
              <a:t>The types </a:t>
            </a:r>
            <a:r>
              <a:rPr lang="en-GB" dirty="0" err="1"/>
              <a:t>bytearray</a:t>
            </a:r>
            <a:r>
              <a:rPr lang="en-GB" dirty="0"/>
              <a:t> and bytes are used for raw binary data, and were introduced in Python 2.6. They are similar to strings, and can be accessed using the same methods as strings and lists, and may be indexed using []. They hold 8-bit signed integers in the range 0-255.</a:t>
            </a:r>
          </a:p>
          <a:p>
            <a:r>
              <a:rPr lang="en-GB" dirty="0">
                <a:latin typeface="Montserrat"/>
              </a:rPr>
              <a:t>Dictionaries are collections of objects accessed by key, and are similar to associative arrays in awk and PHP, and hashes in Perl and Ruby.  </a:t>
            </a:r>
            <a:endParaRPr lang="en-GB" dirty="0"/>
          </a:p>
          <a:p>
            <a:r>
              <a:rPr lang="en-GB" dirty="0"/>
              <a:t>Sets were introduced into Python 2.4.</a:t>
            </a:r>
          </a:p>
          <a:p>
            <a:r>
              <a:rPr lang="en-GB" dirty="0">
                <a:latin typeface="Montserrat"/>
              </a:rPr>
              <a:t>There is also a collections module in the Python Standard Library, this includes alternative base classes for the default containers, as well as some other types, such as deque, and in Python 3.1 the </a:t>
            </a:r>
            <a:r>
              <a:rPr lang="en-GB" err="1">
                <a:latin typeface="Montserrat"/>
              </a:rPr>
              <a:t>OrderedDict</a:t>
            </a:r>
            <a:r>
              <a:rPr lang="en-GB" dirty="0">
                <a:latin typeface="Montserrat"/>
              </a:rPr>
              <a:t> type was added.</a:t>
            </a:r>
          </a:p>
          <a:p>
            <a:r>
              <a:rPr lang="en-GB" dirty="0">
                <a:latin typeface="Montserrat"/>
              </a:rPr>
              <a:t>In Python 3.6, dictionaries in </a:t>
            </a:r>
            <a:r>
              <a:rPr lang="en-GB" dirty="0" err="1">
                <a:latin typeface="Montserrat"/>
              </a:rPr>
              <a:t>CPython</a:t>
            </a:r>
            <a:r>
              <a:rPr lang="en-GB" dirty="0">
                <a:latin typeface="Montserrat"/>
              </a:rPr>
              <a:t> are ordered in Insertion Order, and from Python 3.7 this is now a language feature.</a:t>
            </a:r>
            <a:endParaRPr lang="en-GB" dirty="0"/>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28013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code produces the following output</a:t>
            </a:r>
          </a:p>
          <a:p>
            <a:pPr lvl="1"/>
            <a:r>
              <a:rPr lang="en-US" dirty="0">
                <a:latin typeface="Courier New"/>
                <a:cs typeface="Courier New"/>
              </a:rPr>
              <a:t>min: 3 max: 99</a:t>
            </a:r>
          </a:p>
          <a:p>
            <a:pPr lvl="1"/>
            <a:r>
              <a:rPr lang="en-US" dirty="0">
                <a:latin typeface="Courier New"/>
                <a:cs typeface="Courier New"/>
              </a:rPr>
              <a:t>sum: 270.142</a:t>
            </a:r>
          </a:p>
          <a:p>
            <a:pPr lvl="1"/>
            <a:r>
              <a:rPr lang="en-US" dirty="0">
                <a:latin typeface="Courier New"/>
                <a:cs typeface="Courier New"/>
              </a:rPr>
              <a:t>min: </a:t>
            </a:r>
            <a:r>
              <a:rPr lang="en-US" dirty="0" err="1">
                <a:latin typeface="Courier New"/>
                <a:cs typeface="Courier New"/>
              </a:rPr>
              <a:t>dave</a:t>
            </a:r>
            <a:r>
              <a:rPr lang="en-US" dirty="0">
                <a:latin typeface="Courier New"/>
                <a:cs typeface="Courier New"/>
              </a:rPr>
              <a:t> max: </a:t>
            </a:r>
            <a:r>
              <a:rPr lang="en-US" dirty="0" err="1">
                <a:latin typeface="Courier New"/>
                <a:cs typeface="Courier New"/>
              </a:rPr>
              <a:t>jim</a:t>
            </a:r>
            <a:endParaRPr lang="en-US" dirty="0">
              <a:latin typeface="Courier New"/>
              <a:cs typeface="Courier New"/>
            </a:endParaRPr>
          </a:p>
          <a:p>
            <a:r>
              <a:rPr lang="en-US" dirty="0"/>
              <a:t>Range objects can also be included in the list of sequence objects.</a:t>
            </a:r>
          </a:p>
          <a:p>
            <a:r>
              <a:rPr lang="en-US" b="1" dirty="0"/>
              <a:t>sum()</a:t>
            </a:r>
            <a:r>
              <a:rPr lang="en-US" dirty="0"/>
              <a:t> supports an</a:t>
            </a:r>
            <a:r>
              <a:rPr lang="en-US" baseline="0" dirty="0"/>
              <a:t> optional second parameter, start, which gives the initial value of the sum (defaults to zero).</a:t>
            </a:r>
          </a:p>
          <a:p>
            <a:r>
              <a:rPr lang="en-US" dirty="0"/>
              <a:t>The </a:t>
            </a:r>
            <a:r>
              <a:rPr lang="en-US" b="1" dirty="0" err="1"/>
              <a:t>len</a:t>
            </a:r>
            <a:r>
              <a:rPr lang="en-US" b="1" dirty="0"/>
              <a:t>()</a:t>
            </a:r>
            <a:r>
              <a:rPr lang="en-US" dirty="0"/>
              <a:t> function returns the number of characters when used with a string, and the number of bytes when used with a bytes object. For example:</a:t>
            </a:r>
            <a:endParaRPr lang="en-US" baseline="0" dirty="0"/>
          </a:p>
          <a:p>
            <a:pPr lvl="1"/>
            <a:r>
              <a:rPr lang="en-US" dirty="0" err="1">
                <a:latin typeface="Courier New"/>
                <a:cs typeface="Courier New"/>
              </a:rPr>
              <a:t>mys</a:t>
            </a:r>
            <a:r>
              <a:rPr lang="en-US" dirty="0">
                <a:latin typeface="Courier New"/>
                <a:cs typeface="Courier New"/>
              </a:rPr>
              <a:t> = </a:t>
            </a:r>
            <a:r>
              <a:rPr lang="en-US" dirty="0" err="1">
                <a:latin typeface="Courier New"/>
                <a:cs typeface="Courier New"/>
              </a:rPr>
              <a:t>chr</a:t>
            </a:r>
            <a:r>
              <a:rPr lang="en-US" dirty="0">
                <a:latin typeface="Courier New"/>
                <a:cs typeface="Courier New"/>
              </a:rPr>
              <a:t>(0x20ac)</a:t>
            </a:r>
          </a:p>
          <a:p>
            <a:pPr lvl="1"/>
            <a:r>
              <a:rPr lang="en-US" dirty="0">
                <a:latin typeface="Courier New"/>
                <a:cs typeface="Courier New"/>
              </a:rPr>
              <a:t>print(</a:t>
            </a:r>
            <a:r>
              <a:rPr lang="en-US" dirty="0" err="1">
                <a:latin typeface="Courier New"/>
                <a:cs typeface="Courier New"/>
              </a:rPr>
              <a:t>mys</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mys</a:t>
            </a:r>
            <a:r>
              <a:rPr lang="en-US" dirty="0">
                <a:latin typeface="Courier New"/>
                <a:cs typeface="Courier New"/>
              </a:rPr>
              <a:t>))</a:t>
            </a:r>
          </a:p>
          <a:p>
            <a:pPr lvl="1"/>
            <a:r>
              <a:rPr lang="en-US" dirty="0" err="1">
                <a:latin typeface="Courier New"/>
                <a:cs typeface="Courier New"/>
              </a:rPr>
              <a:t>myb</a:t>
            </a:r>
            <a:r>
              <a:rPr lang="en-US" dirty="0">
                <a:latin typeface="Courier New"/>
                <a:cs typeface="Courier New"/>
              </a:rPr>
              <a:t> = </a:t>
            </a:r>
            <a:r>
              <a:rPr lang="en-US" dirty="0" err="1">
                <a:latin typeface="Courier New"/>
                <a:cs typeface="Courier New"/>
              </a:rPr>
              <a:t>mys.encode</a:t>
            </a:r>
            <a:r>
              <a:rPr lang="en-US" dirty="0">
                <a:latin typeface="Courier New"/>
                <a:cs typeface="Courier New"/>
              </a:rPr>
              <a:t>()</a:t>
            </a:r>
          </a:p>
          <a:p>
            <a:pPr lvl="1"/>
            <a:r>
              <a:rPr lang="en-US" dirty="0">
                <a:latin typeface="Courier New"/>
                <a:cs typeface="Courier New"/>
              </a:rPr>
              <a:t>print(</a:t>
            </a:r>
            <a:r>
              <a:rPr lang="en-US" dirty="0" err="1">
                <a:latin typeface="Courier New"/>
                <a:cs typeface="Courier New"/>
              </a:rPr>
              <a:t>myb</a:t>
            </a:r>
            <a:r>
              <a:rPr lang="en-US" dirty="0">
                <a:latin typeface="Courier New"/>
                <a:cs typeface="Courier New"/>
              </a:rPr>
              <a:t>, </a:t>
            </a:r>
            <a:r>
              <a:rPr lang="en-US" dirty="0" err="1">
                <a:latin typeface="Courier New"/>
                <a:cs typeface="Courier New"/>
              </a:rPr>
              <a:t>len</a:t>
            </a:r>
            <a:r>
              <a:rPr lang="en-US" dirty="0">
                <a:latin typeface="Courier New"/>
                <a:cs typeface="Courier New"/>
              </a:rPr>
              <a:t>(</a:t>
            </a:r>
            <a:r>
              <a:rPr lang="en-US" dirty="0" err="1">
                <a:latin typeface="Courier New"/>
                <a:cs typeface="Courier New"/>
              </a:rPr>
              <a:t>myb</a:t>
            </a:r>
            <a:r>
              <a:rPr lang="en-US" dirty="0">
                <a:latin typeface="Courier New"/>
                <a:cs typeface="Courier New"/>
              </a:rPr>
              <a:t>))</a:t>
            </a:r>
          </a:p>
          <a:p>
            <a:r>
              <a:rPr lang="en-US" baseline="0" dirty="0"/>
              <a:t>Gives:</a:t>
            </a:r>
          </a:p>
          <a:p>
            <a:pPr lvl="1"/>
            <a:r>
              <a:rPr lang="en-US" dirty="0">
                <a:latin typeface="Courier New"/>
                <a:cs typeface="Courier New"/>
              </a:rPr>
              <a:t>€ 1</a:t>
            </a:r>
          </a:p>
          <a:p>
            <a:pPr lvl="1"/>
            <a:r>
              <a:rPr lang="fr-FR" dirty="0">
                <a:latin typeface="Courier New"/>
                <a:cs typeface="Courier New"/>
              </a:rPr>
              <a:t>b'\xe2\x82\</a:t>
            </a:r>
            <a:r>
              <a:rPr lang="fr-FR" dirty="0" err="1">
                <a:latin typeface="Courier New"/>
                <a:cs typeface="Courier New"/>
              </a:rPr>
              <a:t>xac</a:t>
            </a:r>
            <a:r>
              <a:rPr lang="fr-FR" dirty="0">
                <a:latin typeface="Courier New"/>
                <a:cs typeface="Courier New"/>
              </a:rPr>
              <a:t>' 3</a:t>
            </a:r>
          </a:p>
          <a:p>
            <a:endParaRPr lang="en-US" baseline="0" dirty="0"/>
          </a:p>
          <a:p>
            <a:endParaRPr lang="en-US" baseline="0" dirty="0"/>
          </a:p>
          <a:p>
            <a:endParaRPr lang="en-US" dirty="0"/>
          </a:p>
        </p:txBody>
      </p:sp>
    </p:spTree>
    <p:extLst>
      <p:ext uri="{BB962C8B-B14F-4D97-AF65-F5344CB8AC3E}">
        <p14:creationId xmlns:p14="http://schemas.microsoft.com/office/powerpoint/2010/main" val="2558903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Tuples </a:t>
            </a:r>
            <a:r>
              <a:rPr lang="en-GB" i="1" dirty="0"/>
              <a:t>elements</a:t>
            </a:r>
            <a:r>
              <a:rPr lang="en-GB" dirty="0"/>
              <a:t> can be assigned as long as they are named variables. The example shown, swaps two variables (</a:t>
            </a:r>
            <a:r>
              <a:rPr lang="en-GB" dirty="0">
                <a:latin typeface="Courier New" pitchFamily="49" charset="0"/>
              </a:rPr>
              <a:t>a</a:t>
            </a:r>
            <a:r>
              <a:rPr lang="en-GB" dirty="0"/>
              <a:t> and </a:t>
            </a:r>
            <a:r>
              <a:rPr lang="en-GB" dirty="0">
                <a:latin typeface="Courier New" pitchFamily="49" charset="0"/>
              </a:rPr>
              <a:t>b</a:t>
            </a:r>
            <a:r>
              <a:rPr lang="en-GB" dirty="0"/>
              <a:t>) but many more variables could be involved. This is just a special case of assigning one tuple to another. Notice we are not altering a tuple, we are altering the values of the variables within. There must be the same number of variables on the left as there are values on the right. The parentheses are optional, so the example could also be written as:</a:t>
            </a:r>
          </a:p>
          <a:p>
            <a:pPr lvl="1"/>
            <a:r>
              <a:rPr lang="en-GB" dirty="0">
                <a:latin typeface="Courier New" pitchFamily="49" charset="0"/>
              </a:rPr>
              <a:t>(a, b) = (b, a)</a:t>
            </a:r>
          </a:p>
          <a:p>
            <a:r>
              <a:rPr lang="en-GB" dirty="0"/>
              <a:t>The second example of a tuple operation sets three variables and gives them values from a range. </a:t>
            </a:r>
            <a:r>
              <a:rPr lang="en-GB" dirty="0">
                <a:latin typeface="Courier New" pitchFamily="49" charset="0"/>
              </a:rPr>
              <a:t>Gouda</a:t>
            </a:r>
            <a:r>
              <a:rPr lang="en-GB" dirty="0"/>
              <a:t> will have the value 0, </a:t>
            </a:r>
            <a:r>
              <a:rPr lang="en-GB" dirty="0">
                <a:latin typeface="Courier New" pitchFamily="49" charset="0"/>
              </a:rPr>
              <a:t>Edam</a:t>
            </a:r>
            <a:r>
              <a:rPr lang="en-GB" dirty="0"/>
              <a:t> will be 1, and </a:t>
            </a:r>
            <a:r>
              <a:rPr lang="en-GB" dirty="0">
                <a:latin typeface="Courier New" pitchFamily="49" charset="0"/>
              </a:rPr>
              <a:t>Caithness</a:t>
            </a:r>
            <a:r>
              <a:rPr lang="en-GB" dirty="0"/>
              <a:t> 2.  </a:t>
            </a:r>
          </a:p>
          <a:p>
            <a:r>
              <a:rPr lang="en-GB" dirty="0"/>
              <a:t>In Python 2 the </a:t>
            </a:r>
            <a:r>
              <a:rPr lang="en-GB" b="1" dirty="0">
                <a:latin typeface="Courier New" pitchFamily="49" charset="0"/>
              </a:rPr>
              <a:t>range()</a:t>
            </a:r>
            <a:r>
              <a:rPr lang="en-GB" dirty="0"/>
              <a:t> function created a complete temporary list of integers in memory, so the </a:t>
            </a:r>
            <a:r>
              <a:rPr lang="en-GB" dirty="0" err="1">
                <a:latin typeface="Courier New" pitchFamily="49" charset="0"/>
              </a:rPr>
              <a:t>xrange</a:t>
            </a:r>
            <a:r>
              <a:rPr lang="en-GB" dirty="0">
                <a:latin typeface="Courier New" pitchFamily="49" charset="0"/>
              </a:rPr>
              <a:t>()</a:t>
            </a:r>
            <a:r>
              <a:rPr lang="en-GB" dirty="0"/>
              <a:t> function was used instead. In Python 3 </a:t>
            </a:r>
            <a:r>
              <a:rPr lang="en-GB" b="1" dirty="0">
                <a:latin typeface="Courier New" pitchFamily="49" charset="0"/>
              </a:rPr>
              <a:t>range()</a:t>
            </a:r>
            <a:r>
              <a:rPr lang="en-GB" dirty="0"/>
              <a:t> returns a </a:t>
            </a:r>
            <a:r>
              <a:rPr lang="en-GB" i="1" dirty="0"/>
              <a:t>lazy list</a:t>
            </a:r>
            <a:r>
              <a:rPr lang="en-GB" dirty="0"/>
              <a:t> (as </a:t>
            </a:r>
            <a:r>
              <a:rPr lang="en-GB" dirty="0" err="1">
                <a:latin typeface="Courier New" pitchFamily="49" charset="0"/>
              </a:rPr>
              <a:t>xrange</a:t>
            </a:r>
            <a:r>
              <a:rPr lang="en-GB" dirty="0">
                <a:latin typeface="Courier New" pitchFamily="49" charset="0"/>
              </a:rPr>
              <a:t>()</a:t>
            </a:r>
            <a:r>
              <a:rPr lang="en-GB" dirty="0"/>
              <a:t> did), which only generates the next value when it is needed.</a:t>
            </a:r>
          </a:p>
          <a:p>
            <a:r>
              <a:rPr lang="en-GB" dirty="0"/>
              <a:t>Tuples (and strings and lists) may be repeated using the </a:t>
            </a:r>
            <a:r>
              <a:rPr lang="en-GB" b="1" dirty="0">
                <a:latin typeface="Courier New" pitchFamily="49" charset="0"/>
              </a:rPr>
              <a:t>*</a:t>
            </a:r>
            <a:r>
              <a:rPr lang="en-GB" dirty="0"/>
              <a:t> operator. In this case, the tuple </a:t>
            </a:r>
            <a:r>
              <a:rPr lang="en-GB" dirty="0">
                <a:latin typeface="Courier New" pitchFamily="49" charset="0"/>
              </a:rPr>
              <a:t>another</a:t>
            </a:r>
            <a:r>
              <a:rPr lang="en-GB" dirty="0"/>
              <a:t> will have the values of </a:t>
            </a:r>
            <a:r>
              <a:rPr lang="en-GB" dirty="0" err="1">
                <a:latin typeface="Courier New" pitchFamily="49" charset="0"/>
              </a:rPr>
              <a:t>mytuple</a:t>
            </a:r>
            <a:r>
              <a:rPr lang="en-GB" dirty="0"/>
              <a:t> repeated 4 times. </a:t>
            </a:r>
          </a:p>
          <a:p>
            <a:r>
              <a:rPr lang="en-GB" dirty="0"/>
              <a:t>It is tempting to use parentheses around a single item, but this will not produce a tuple. A trailing comma is required.</a:t>
            </a:r>
          </a:p>
          <a:p>
            <a:endParaRPr lang="en-GB" dirty="0"/>
          </a:p>
        </p:txBody>
      </p:sp>
    </p:spTree>
    <p:extLst>
      <p:ext uri="{BB962C8B-B14F-4D97-AF65-F5344CB8AC3E}">
        <p14:creationId xmlns:p14="http://schemas.microsoft.com/office/powerpoint/2010/main" val="1158417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Lists are objects containing a sequential collection of other objects, commonly called </a:t>
            </a:r>
            <a:r>
              <a:rPr lang="en-GB" i="1" dirty="0"/>
              <a:t>elements</a:t>
            </a:r>
            <a:r>
              <a:rPr lang="en-GB" dirty="0"/>
              <a:t>. Elements may be accessed by a position (counting from zero) specified within </a:t>
            </a:r>
            <a:r>
              <a:rPr lang="en-GB" b="1" dirty="0">
                <a:latin typeface="Courier New" pitchFamily="49" charset="0"/>
              </a:rPr>
              <a:t>[ ]</a:t>
            </a:r>
            <a:r>
              <a:rPr lang="en-GB" dirty="0"/>
              <a:t> which is probably familiar from other languages.</a:t>
            </a:r>
          </a:p>
          <a:p>
            <a:r>
              <a:rPr lang="en-GB" b="1" dirty="0"/>
              <a:t>Lists</a:t>
            </a:r>
            <a:r>
              <a:rPr lang="en-GB" dirty="0"/>
              <a:t> are </a:t>
            </a:r>
            <a:r>
              <a:rPr lang="en-GB" i="1" dirty="0"/>
              <a:t>Mutable</a:t>
            </a:r>
            <a:r>
              <a:rPr lang="en-GB" dirty="0"/>
              <a:t>, that is they may be changed, so they are similar to arrays in some languages. They are dynamic in that they may be extended or shrunk.  New items may be added anywhere with the list, and also removed (discussed in later slides).</a:t>
            </a:r>
          </a:p>
          <a:p>
            <a:r>
              <a:rPr lang="en-GB" dirty="0"/>
              <a:t>List may be concatenated (joined together) using the + operator.</a:t>
            </a:r>
          </a:p>
          <a:p>
            <a:endParaRPr lang="en-GB" dirty="0"/>
          </a:p>
          <a:p>
            <a:r>
              <a:rPr lang="en-GB" b="1" dirty="0">
                <a:latin typeface="Courier New"/>
                <a:cs typeface="Courier New"/>
              </a:rPr>
              <a:t>*</a:t>
            </a:r>
            <a:r>
              <a:rPr lang="en-GB" dirty="0"/>
              <a:t>Python lists are similar to arrays in other languages</a:t>
            </a:r>
          </a:p>
          <a:p>
            <a:pPr marL="87313" lvl="1"/>
            <a:r>
              <a:rPr lang="en-GB" dirty="0"/>
              <a:t>Don't carry this analogy too far. Python lists are not like arrays in C.  That's a good thing in general programming, but carries a performance overhead – C arrays are very fast. So Python has a module called </a:t>
            </a:r>
            <a:r>
              <a:rPr lang="en-GB" b="1" dirty="0">
                <a:latin typeface="Courier New"/>
                <a:cs typeface="Courier New"/>
              </a:rPr>
              <a:t>array</a:t>
            </a:r>
            <a:r>
              <a:rPr lang="en-GB" dirty="0"/>
              <a:t> in the standard library which provides objects that are very similar to C arrays.</a:t>
            </a:r>
          </a:p>
          <a:p>
            <a:endParaRPr lang="en-GB" dirty="0"/>
          </a:p>
          <a:p>
            <a:endParaRPr lang="en-GB" dirty="0"/>
          </a:p>
        </p:txBody>
      </p:sp>
    </p:spTree>
    <p:extLst>
      <p:ext uri="{BB962C8B-B14F-4D97-AF65-F5344CB8AC3E}">
        <p14:creationId xmlns:p14="http://schemas.microsoft.com/office/powerpoint/2010/main" val="99815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Sequential composite objects like strings, tuples, and lists may be sliced. Often only one item is required, in which case the syntax uses the familiar square brackets with the index inside. Items are indexed from zero on the left, or -1 (with a negative count) from the right.</a:t>
            </a:r>
          </a:p>
          <a:p>
            <a:r>
              <a:rPr lang="en-GB" dirty="0"/>
              <a:t>To slice a range of elements we specify the start index, a colon, then end index plus one. That is, the slice is taken up to, but not including, the second index position.  </a:t>
            </a:r>
          </a:p>
          <a:p>
            <a:r>
              <a:rPr lang="en-GB" dirty="0"/>
              <a:t>If the start index is not given, then the default is zero (first element). For example, string[:-1] will give the characters up to, but not including, the last character in a string, effectively deleting it.</a:t>
            </a:r>
          </a:p>
          <a:p>
            <a:r>
              <a:rPr lang="en-GB" dirty="0"/>
              <a:t>Defaulting the second index slices to the end of the object. </a:t>
            </a:r>
          </a:p>
          <a:p>
            <a:r>
              <a:rPr lang="en-GB" dirty="0"/>
              <a:t>Python strings may be sliced in a similar way.</a:t>
            </a:r>
          </a:p>
          <a:p>
            <a:r>
              <a:rPr lang="en-GB" dirty="0"/>
              <a:t>The del statement can delete a slice, a comma separated list of elements, or the whole list. Notice that del is a statement, not a built-in function, so parentheses are not required around the name being deleted.</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8952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PEP 3132 introduced a welcome simplification of the syntax when assigning to tuples - unpacking. In the past, if assigning to variables in a tuple, the number of items on the left of the assignment must be exactly equal to that on the right.  </a:t>
            </a:r>
          </a:p>
          <a:p>
            <a:r>
              <a:rPr lang="en-GB" dirty="0"/>
              <a:t>In Python 3, we can designate any variable on the left as a tuple by prefixing with an asterisk *. That will grab as many values as it can, as a list, while still populating the variables to its right (so it need not be the rightmost item). This avoids many nasty slices when we don't know the length of a tuple.</a:t>
            </a:r>
          </a:p>
          <a:p>
            <a:endParaRPr lang="en-GB" dirty="0"/>
          </a:p>
          <a:p>
            <a:r>
              <a:rPr lang="en-GB" dirty="0"/>
              <a:t>Another form of unpacking, also using a *, has been available for some time, including Python 2, in function arguments, which we shall see later.</a:t>
            </a:r>
          </a:p>
        </p:txBody>
      </p:sp>
      <p:sp>
        <p:nvSpPr>
          <p:cNvPr id="32771"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171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List may be extended in any direction from any position. In the first example, 'Cheshire' and 'Ilchester' and added to the front of the </a:t>
            </a:r>
            <a:r>
              <a:rPr lang="en-GB" dirty="0">
                <a:latin typeface="Courier New" pitchFamily="49" charset="0"/>
              </a:rPr>
              <a:t>cheese</a:t>
            </a:r>
            <a:r>
              <a:rPr lang="en-GB" dirty="0"/>
              <a:t> list. In the second, we show two ways of adding items to the end of a list, using the </a:t>
            </a:r>
            <a:r>
              <a:rPr lang="en-GB" b="1" dirty="0">
                <a:latin typeface="Courier New" pitchFamily="49" charset="0"/>
              </a:rPr>
              <a:t>+=</a:t>
            </a:r>
            <a:r>
              <a:rPr lang="en-GB" dirty="0"/>
              <a:t> operator and using the </a:t>
            </a:r>
            <a:r>
              <a:rPr lang="en-GB" b="1" dirty="0">
                <a:latin typeface="Courier New" pitchFamily="49" charset="0"/>
              </a:rPr>
              <a:t>extend</a:t>
            </a:r>
            <a:r>
              <a:rPr lang="en-GB" dirty="0"/>
              <a:t> method. In theory, </a:t>
            </a:r>
            <a:r>
              <a:rPr lang="en-GB" b="1" dirty="0">
                <a:latin typeface="Courier New" pitchFamily="49" charset="0"/>
              </a:rPr>
              <a:t>extend</a:t>
            </a:r>
            <a:r>
              <a:rPr lang="en-GB" dirty="0"/>
              <a:t> is more efficient, but it is unlikely that you would notice, or even be able to measure, a difference.</a:t>
            </a:r>
          </a:p>
          <a:p>
            <a:r>
              <a:rPr lang="en-GB" dirty="0"/>
              <a:t>The third example shows the </a:t>
            </a:r>
            <a:r>
              <a:rPr lang="en-GB" b="1" dirty="0">
                <a:latin typeface="Courier New" pitchFamily="49" charset="0"/>
              </a:rPr>
              <a:t>append</a:t>
            </a:r>
            <a:r>
              <a:rPr lang="en-GB" dirty="0"/>
              <a:t> method, which can only to used to add one item - but that is often enough.</a:t>
            </a:r>
          </a:p>
          <a:p>
            <a:r>
              <a:rPr lang="en-GB" dirty="0"/>
              <a:t>Finally, we show two ways of inserting an item at a specific position - using the </a:t>
            </a:r>
            <a:r>
              <a:rPr lang="en-GB" b="1" dirty="0">
                <a:latin typeface="Courier New" pitchFamily="49" charset="0"/>
              </a:rPr>
              <a:t>insert</a:t>
            </a:r>
            <a:r>
              <a:rPr lang="en-GB" dirty="0"/>
              <a:t> method (specifying the index position) and using a slice. Note that with </a:t>
            </a:r>
            <a:r>
              <a:rPr lang="en-GB" b="1" dirty="0">
                <a:latin typeface="Courier New" pitchFamily="49" charset="0"/>
              </a:rPr>
              <a:t>insert</a:t>
            </a:r>
            <a:r>
              <a:rPr lang="en-GB" dirty="0"/>
              <a:t> we can only insert one item, but using a slice we can insert as many items as we wish.</a:t>
            </a:r>
          </a:p>
        </p:txBody>
      </p:sp>
    </p:spTree>
    <p:extLst>
      <p:ext uri="{BB962C8B-B14F-4D97-AF65-F5344CB8AC3E}">
        <p14:creationId xmlns:p14="http://schemas.microsoft.com/office/powerpoint/2010/main" val="1803664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Master" Target="../slideMasters/slideMaster16.xml"/><Relationship Id="rId5" Type="http://schemas.openxmlformats.org/officeDocument/2006/relationships/image" Target="../media/image30.png"/><Relationship Id="rId4" Type="http://schemas.openxmlformats.org/officeDocument/2006/relationships/image" Target="../media/image105.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png"/><Relationship Id="rId1" Type="http://schemas.openxmlformats.org/officeDocument/2006/relationships/slideMaster" Target="../slideMasters/slideMaster17.xml"/><Relationship Id="rId5" Type="http://schemas.openxmlformats.org/officeDocument/2006/relationships/image" Target="../media/image30.png"/><Relationship Id="rId4" Type="http://schemas.openxmlformats.org/officeDocument/2006/relationships/image" Target="../media/image111.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Master" Target="../slideMasters/slideMaster18.xml"/><Relationship Id="rId5" Type="http://schemas.openxmlformats.org/officeDocument/2006/relationships/image" Target="../media/image30.png"/><Relationship Id="rId4" Type="http://schemas.openxmlformats.org/officeDocument/2006/relationships/image" Target="../media/image117.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Master" Target="../slideMasters/slideMaster11.xml"/><Relationship Id="rId4" Type="http://schemas.openxmlformats.org/officeDocument/2006/relationships/image" Target="../media/image76.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2.xml"/><Relationship Id="rId5" Type="http://schemas.openxmlformats.org/officeDocument/2006/relationships/image" Target="../media/image30.png"/><Relationship Id="rId4" Type="http://schemas.openxmlformats.org/officeDocument/2006/relationships/image" Target="../media/image81.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3.xml"/><Relationship Id="rId5" Type="http://schemas.openxmlformats.org/officeDocument/2006/relationships/image" Target="../media/image30.png"/><Relationship Id="rId4" Type="http://schemas.openxmlformats.org/officeDocument/2006/relationships/image" Target="../media/image87.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Master" Target="../slideMasters/slideMaster14.xml"/><Relationship Id="rId5" Type="http://schemas.openxmlformats.org/officeDocument/2006/relationships/image" Target="../media/image30.png"/><Relationship Id="rId4" Type="http://schemas.openxmlformats.org/officeDocument/2006/relationships/image" Target="../media/image93.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99.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214090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832686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42694531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8597268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4BBCB650-7024-96D0-B1F6-6D12CFDDC8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6866026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24201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7.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7.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7.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7.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77.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1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77.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7.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7.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5 - Collections</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203144C2-FAB3-3097-EDCF-32D40C689CDC}"/>
              </a:ext>
            </a:extLst>
          </p:cNvPr>
          <p:cNvGraphicFramePr>
            <a:graphicFrameLocks noGrp="1"/>
          </p:cNvGraphicFramePr>
          <p:nvPr>
            <p:extLst>
              <p:ext uri="{D42A27DB-BD31-4B8C-83A1-F6EECF244321}">
                <p14:modId xmlns:p14="http://schemas.microsoft.com/office/powerpoint/2010/main" val="35659229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5: Collections</a:t>
                      </a:r>
                      <a:endParaRPr lang="en-GB" sz="1800" baseline="0" dirty="0">
                        <a:solidFill>
                          <a:schemeClr val="tx1"/>
                        </a:solidFill>
                      </a:endParaRPr>
                    </a:p>
                  </a:txBody>
                  <a:tcPr>
                    <a:solidFill>
                      <a:srgbClr val="FFA85B"/>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6: Regular Expressions</a:t>
                      </a:r>
                    </a:p>
                  </a:txBody>
                  <a:tcPr>
                    <a:solidFill>
                      <a:schemeClr val="accent2">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7: Data Storage and File Handling</a:t>
                      </a:r>
                    </a:p>
                  </a:txBody>
                  <a:tcPr>
                    <a:solidFill>
                      <a:schemeClr val="accent2">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2261658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Removing items by position</a:t>
            </a:r>
          </a:p>
        </p:txBody>
      </p:sp>
      <p:sp>
        <p:nvSpPr>
          <p:cNvPr id="11267" name="Rectangle 3"/>
          <p:cNvSpPr>
            <a:spLocks noGrp="1" noChangeArrowheads="1"/>
          </p:cNvSpPr>
          <p:nvPr>
            <p:ph type="body" sz="quarter" idx="14"/>
          </p:nvPr>
        </p:nvSpPr>
        <p:spPr/>
        <p:txBody>
          <a:bodyPr>
            <a:normAutofit fontScale="92500" lnSpcReduction="20000"/>
          </a:bodyPr>
          <a:lstStyle/>
          <a:p>
            <a:r>
              <a:rPr lang="en-GB" b="1" dirty="0">
                <a:solidFill>
                  <a:schemeClr val="tx1"/>
                </a:solidFill>
              </a:rPr>
              <a:t>Use pop(</a:t>
            </a:r>
            <a:r>
              <a:rPr lang="en-GB" b="1" i="1" dirty="0">
                <a:solidFill>
                  <a:schemeClr val="tx1"/>
                </a:solidFill>
              </a:rPr>
              <a:t>index</a:t>
            </a:r>
            <a:r>
              <a:rPr lang="en-GB" b="1" dirty="0">
                <a:solidFill>
                  <a:schemeClr val="tx1"/>
                </a:solidFill>
              </a:rPr>
              <a:t>)</a:t>
            </a:r>
          </a:p>
          <a:p>
            <a:pPr marL="457200" lvl="1" indent="-228600">
              <a:buFont typeface="Arial" panose="020B0604020202020204" pitchFamily="34" charset="0"/>
              <a:buChar char="•"/>
            </a:pPr>
            <a:r>
              <a:rPr lang="en-GB" sz="1800" dirty="0"/>
              <a:t>The </a:t>
            </a:r>
            <a:r>
              <a:rPr lang="en-GB" sz="1800" dirty="0">
                <a:latin typeface="Consolas" panose="020B0609020204030204" pitchFamily="49" charset="0"/>
              </a:rPr>
              <a:t>index</a:t>
            </a:r>
            <a:r>
              <a:rPr lang="en-GB" sz="1800" dirty="0"/>
              <a:t> number is optional, default -1 (rightmost item).</a:t>
            </a:r>
          </a:p>
          <a:p>
            <a:pPr marL="457200" lvl="1" indent="-228600">
              <a:buFont typeface="Arial" panose="020B0604020202020204" pitchFamily="34" charset="0"/>
              <a:buChar char="•"/>
            </a:pPr>
            <a:r>
              <a:rPr lang="en-GB" sz="1800" dirty="0"/>
              <a:t>Returns the deleted item.</a:t>
            </a:r>
          </a:p>
          <a:p>
            <a:pPr lvl="1"/>
            <a:endParaRPr lang="en-GB" dirty="0"/>
          </a:p>
          <a:p>
            <a:pPr lvl="1"/>
            <a:endParaRPr lang="en-GB" dirty="0"/>
          </a:p>
          <a:p>
            <a:pPr lvl="1"/>
            <a:endParaRPr lang="en-GB" dirty="0"/>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b="1" dirty="0">
                <a:solidFill>
                  <a:schemeClr val="tx1"/>
                </a:solidFill>
              </a:rPr>
              <a:t>Remember that del may also be used:</a:t>
            </a:r>
          </a:p>
          <a:p>
            <a:pPr marL="457200" lvl="1" indent="-228600">
              <a:buFont typeface="Arial" panose="020B0604020202020204" pitchFamily="34" charset="0"/>
              <a:buChar char="•"/>
            </a:pPr>
            <a:r>
              <a:rPr lang="en-GB" sz="1800" dirty="0"/>
              <a:t>Does not return the deleted item.</a:t>
            </a:r>
          </a:p>
          <a:p>
            <a:pPr marL="457200" lvl="1" indent="-228600">
              <a:buFont typeface="Arial" panose="020B0604020202020204" pitchFamily="34" charset="0"/>
              <a:buChar char="•"/>
            </a:pPr>
            <a:r>
              <a:rPr lang="en-GB" sz="1800" dirty="0"/>
              <a:t>May delete more than one item by using a slice.</a:t>
            </a:r>
          </a:p>
        </p:txBody>
      </p:sp>
      <p:sp>
        <p:nvSpPr>
          <p:cNvPr id="11268" name="Text Box 6"/>
          <p:cNvSpPr txBox="1">
            <a:spLocks noChangeArrowheads="1"/>
          </p:cNvSpPr>
          <p:nvPr/>
        </p:nvSpPr>
        <p:spPr bwMode="auto">
          <a:xfrm>
            <a:off x="1018223" y="2623676"/>
            <a:ext cx="6136616" cy="1600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a:t>
            </a:r>
          </a:p>
          <a:p>
            <a:pPr>
              <a:spcBef>
                <a:spcPct val="0"/>
              </a:spcBef>
            </a:pPr>
            <a:r>
              <a:rPr lang="en-GB" sz="1800" dirty="0">
                <a:solidFill>
                  <a:schemeClr val="bg1"/>
                </a:solidFill>
                <a:latin typeface="Consolas" panose="020B0609020204030204" pitchFamily="49" charset="0"/>
              </a:rPr>
              <a:t>saved = cheese.pop(1)</a:t>
            </a:r>
          </a:p>
          <a:p>
            <a:pPr>
              <a:spcBef>
                <a:spcPct val="0"/>
              </a:spcBef>
            </a:pPr>
            <a:r>
              <a:rPr lang="en-GB" sz="1800" dirty="0">
                <a:solidFill>
                  <a:schemeClr val="bg1"/>
                </a:solidFill>
                <a:latin typeface="Consolas" panose="020B0609020204030204" pitchFamily="49" charset="0"/>
              </a:rPr>
              <a:t>print("Saved1:", saved,", Result:", cheese)</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saved = cheese.pop()</a:t>
            </a:r>
          </a:p>
          <a:p>
            <a:pPr>
              <a:spcBef>
                <a:spcPct val="0"/>
              </a:spcBef>
            </a:pPr>
            <a:r>
              <a:rPr lang="en-GB" sz="1800" dirty="0">
                <a:solidFill>
                  <a:schemeClr val="bg1"/>
                </a:solidFill>
                <a:latin typeface="Consolas" panose="020B0609020204030204" pitchFamily="49" charset="0"/>
              </a:rPr>
              <a:t>print("Saved2:", saved,", Result:", cheese)</a:t>
            </a:r>
          </a:p>
        </p:txBody>
      </p:sp>
      <p:sp>
        <p:nvSpPr>
          <p:cNvPr id="11269" name="Text Box 7"/>
          <p:cNvSpPr txBox="1">
            <a:spLocks noChangeArrowheads="1"/>
          </p:cNvSpPr>
          <p:nvPr/>
        </p:nvSpPr>
        <p:spPr bwMode="auto">
          <a:xfrm>
            <a:off x="2325644" y="4221898"/>
            <a:ext cx="6896440"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Saved1: Stilton , Result: ['Cheddar', 'Cornish Yarg']</a:t>
            </a:r>
          </a:p>
          <a:p>
            <a:r>
              <a:rPr lang="en-US" sz="1800" dirty="0">
                <a:latin typeface="Consolas" panose="020B0609020204030204" pitchFamily="49" charset="0"/>
              </a:rPr>
              <a:t>Saved2: Cornish Yarg , Result: ['Cheddar']</a:t>
            </a:r>
            <a:endParaRPr lang="en-GB" sz="18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35910D92-1ED3-A362-741A-156CD06EBF2A}"/>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397126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Removing list items by content</a:t>
            </a:r>
          </a:p>
        </p:txBody>
      </p:sp>
      <p:sp>
        <p:nvSpPr>
          <p:cNvPr id="12291" name="Rectangle 3"/>
          <p:cNvSpPr>
            <a:spLocks noGrp="1" noChangeArrowheads="1"/>
          </p:cNvSpPr>
          <p:nvPr>
            <p:ph sz="quarter" idx="4"/>
          </p:nvPr>
        </p:nvSpPr>
        <p:spPr/>
        <p:txBody>
          <a:bodyPr/>
          <a:lstStyle/>
          <a:p>
            <a:r>
              <a:rPr lang="en-GB" b="1" dirty="0">
                <a:solidFill>
                  <a:schemeClr val="tx1"/>
                </a:solidFill>
              </a:rPr>
              <a:t>Use the </a:t>
            </a:r>
            <a:r>
              <a:rPr lang="en-GB" b="1" dirty="0">
                <a:solidFill>
                  <a:schemeClr val="tx1"/>
                </a:solidFill>
                <a:latin typeface="Courier New" panose="02070309020205020404" pitchFamily="49" charset="0"/>
              </a:rPr>
              <a:t>remove</a:t>
            </a:r>
            <a:r>
              <a:rPr lang="en-GB" b="1" dirty="0">
                <a:solidFill>
                  <a:schemeClr val="tx1"/>
                </a:solidFill>
              </a:rPr>
              <a:t> method:</a:t>
            </a:r>
          </a:p>
          <a:p>
            <a:pPr marL="457200" lvl="1" indent="-228600">
              <a:buFont typeface="Arial" panose="020B0604020202020204" pitchFamily="34" charset="0"/>
              <a:buChar char="•"/>
            </a:pPr>
            <a:r>
              <a:rPr lang="en-GB" sz="1800" dirty="0"/>
              <a:t>Removes the leftmost item matching the value.</a:t>
            </a:r>
          </a:p>
          <a:p>
            <a:pPr lvl="1"/>
            <a:endParaRPr lang="en-GB" dirty="0"/>
          </a:p>
          <a:p>
            <a:pPr lvl="1"/>
            <a:endParaRPr lang="en-GB" sz="800" dirty="0"/>
          </a:p>
          <a:p>
            <a:pPr lvl="2"/>
            <a:endParaRPr lang="en-GB" dirty="0"/>
          </a:p>
          <a:p>
            <a:pPr lvl="2"/>
            <a:endParaRPr lang="en-GB" dirty="0"/>
          </a:p>
          <a:p>
            <a:pPr marL="914400" lvl="2" indent="0">
              <a:buNone/>
            </a:pPr>
            <a:endParaRPr lang="en-GB" dirty="0"/>
          </a:p>
          <a:p>
            <a:pPr marL="914400" lvl="2" indent="0">
              <a:buNone/>
            </a:pPr>
            <a:endParaRPr lang="en-GB" dirty="0"/>
          </a:p>
          <a:p>
            <a:r>
              <a:rPr lang="en-GB" b="1" dirty="0">
                <a:solidFill>
                  <a:schemeClr val="tx1"/>
                </a:solidFill>
              </a:rPr>
              <a:t>Raises an exception if the item is not found. </a:t>
            </a:r>
          </a:p>
          <a:p>
            <a:pPr marL="400050" lvl="1" indent="-171450">
              <a:buFont typeface="Arial" panose="020B0604020202020204" pitchFamily="34" charset="0"/>
              <a:buChar char="•"/>
            </a:pPr>
            <a:r>
              <a:rPr lang="en-GB" sz="1800" dirty="0"/>
              <a:t>Exceptions will be handled later…</a:t>
            </a:r>
          </a:p>
        </p:txBody>
      </p:sp>
      <p:sp>
        <p:nvSpPr>
          <p:cNvPr id="12292" name="Text Box 4"/>
          <p:cNvSpPr txBox="1">
            <a:spLocks noChangeArrowheads="1"/>
          </p:cNvSpPr>
          <p:nvPr/>
        </p:nvSpPr>
        <p:spPr bwMode="auto">
          <a:xfrm>
            <a:off x="1087785" y="2391940"/>
            <a:ext cx="626325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'Oke', 'Devon Blue']</a:t>
            </a:r>
          </a:p>
          <a:p>
            <a:pPr>
              <a:spcBef>
                <a:spcPct val="0"/>
              </a:spcBef>
            </a:pPr>
            <a:r>
              <a:rPr lang="en-GB" sz="1800" dirty="0">
                <a:solidFill>
                  <a:schemeClr val="bg1"/>
                </a:solidFill>
                <a:latin typeface="Consolas" panose="020B0609020204030204" pitchFamily="49" charset="0"/>
              </a:rPr>
              <a:t>cheese.remove('</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2294" name="Text Box 6"/>
          <p:cNvSpPr txBox="1">
            <a:spLocks noChangeArrowheads="1"/>
          </p:cNvSpPr>
          <p:nvPr/>
        </p:nvSpPr>
        <p:spPr bwMode="auto">
          <a:xfrm>
            <a:off x="3345916" y="3479380"/>
            <a:ext cx="6019597"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['Cheddar', 'Stilton', 'Cornish Yarg', 'Devon Blue']</a:t>
            </a:r>
          </a:p>
        </p:txBody>
      </p:sp>
      <p:sp>
        <p:nvSpPr>
          <p:cNvPr id="12293" name="Text Box 5"/>
          <p:cNvSpPr txBox="1">
            <a:spLocks noChangeArrowheads="1"/>
          </p:cNvSpPr>
          <p:nvPr/>
        </p:nvSpPr>
        <p:spPr bwMode="auto">
          <a:xfrm>
            <a:off x="1087785" y="4838892"/>
            <a:ext cx="6824662"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cheese.remove('Brie')</a:t>
            </a:r>
          </a:p>
        </p:txBody>
      </p:sp>
      <p:sp>
        <p:nvSpPr>
          <p:cNvPr id="12295" name="Text Box 7"/>
          <p:cNvSpPr txBox="1">
            <a:spLocks noChangeArrowheads="1"/>
          </p:cNvSpPr>
          <p:nvPr/>
        </p:nvSpPr>
        <p:spPr bwMode="auto">
          <a:xfrm>
            <a:off x="3379782" y="5201018"/>
            <a:ext cx="6565900" cy="107950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Traceback (most recent call last):</a:t>
            </a:r>
          </a:p>
          <a:p>
            <a:pPr>
              <a:spcBef>
                <a:spcPct val="0"/>
              </a:spcBef>
            </a:pPr>
            <a:r>
              <a:rPr lang="en-GB" sz="1600" dirty="0">
                <a:latin typeface="Consolas" panose="020B0609020204030204" pitchFamily="49" charset="0"/>
              </a:rPr>
              <a:t>  File "...", line 57, in &lt;module&gt;</a:t>
            </a:r>
          </a:p>
          <a:p>
            <a:pPr>
              <a:spcBef>
                <a:spcPct val="0"/>
              </a:spcBef>
            </a:pPr>
            <a:r>
              <a:rPr lang="en-GB" sz="1600" dirty="0">
                <a:latin typeface="Consolas" panose="020B0609020204030204" pitchFamily="49" charset="0"/>
              </a:rPr>
              <a:t>    cheese.remove ('Brie')</a:t>
            </a:r>
          </a:p>
          <a:p>
            <a:pPr>
              <a:spcBef>
                <a:spcPct val="0"/>
              </a:spcBef>
            </a:pPr>
            <a:r>
              <a:rPr lang="en-GB" sz="1600" dirty="0">
                <a:latin typeface="Consolas" panose="020B0609020204030204" pitchFamily="49" charset="0"/>
              </a:rPr>
              <a:t>ValueError: list.remove(x): x not in list</a:t>
            </a:r>
          </a:p>
        </p:txBody>
      </p:sp>
      <p:sp>
        <p:nvSpPr>
          <p:cNvPr id="2" name="Slide Number Placeholder 1">
            <a:extLst>
              <a:ext uri="{FF2B5EF4-FFF2-40B4-BE49-F238E27FC236}">
                <a16:creationId xmlns:a16="http://schemas.microsoft.com/office/drawing/2014/main" id="{1189DA6F-0D70-8F78-BE9D-3E79CD6BE448}"/>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173296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Sorting</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latin typeface="Courier New" panose="02070309020205020404" pitchFamily="49" charset="0"/>
              </a:rPr>
              <a:t>sorted</a:t>
            </a:r>
            <a:r>
              <a:rPr lang="en-GB" b="1" dirty="0">
                <a:solidFill>
                  <a:schemeClr val="tx1"/>
                </a:solidFill>
              </a:rPr>
              <a:t> built-in and </a:t>
            </a:r>
            <a:r>
              <a:rPr lang="en-GB" b="1" dirty="0">
                <a:solidFill>
                  <a:schemeClr val="tx1"/>
                </a:solidFill>
                <a:latin typeface="Courier New" panose="02070309020205020404" pitchFamily="49" charset="0"/>
              </a:rPr>
              <a:t>sort</a:t>
            </a:r>
            <a:r>
              <a:rPr lang="en-GB" b="1" dirty="0">
                <a:solidFill>
                  <a:schemeClr val="tx1"/>
                </a:solidFill>
              </a:rPr>
              <a:t> method</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can sort any </a:t>
            </a:r>
            <a:r>
              <a:rPr lang="en-GB" sz="1800" i="1" dirty="0"/>
              <a:t>iterable</a:t>
            </a:r>
            <a:r>
              <a:rPr lang="en-GB" sz="1800" dirty="0"/>
              <a:t> (often a s</a:t>
            </a:r>
            <a:r>
              <a:rPr lang="en-GB" sz="1800" i="1" dirty="0"/>
              <a:t>equence</a:t>
            </a:r>
            <a:r>
              <a:rPr lang="en-GB" sz="1800" dirty="0"/>
              <a:t>).</a:t>
            </a:r>
          </a:p>
          <a:p>
            <a:pPr marL="457200" lvl="1" indent="-228600">
              <a:buFont typeface="Arial" panose="020B0604020202020204" pitchFamily="34" charset="0"/>
              <a:buChar char="•"/>
            </a:pPr>
            <a:r>
              <a:rPr lang="en-GB" sz="1800" dirty="0">
                <a:latin typeface="Consolas" panose="020B0609020204030204" pitchFamily="49" charset="0"/>
              </a:rPr>
              <a:t>sorted</a:t>
            </a:r>
            <a:r>
              <a:rPr lang="en-GB" sz="1800" dirty="0"/>
              <a:t> returns a sorted list - regardless of the original type.</a:t>
            </a:r>
          </a:p>
          <a:p>
            <a:pPr marL="457200" lvl="1" indent="-228600">
              <a:buFont typeface="Arial" panose="020B0604020202020204" pitchFamily="34" charset="0"/>
              <a:buChar char="•"/>
            </a:pPr>
            <a:r>
              <a:rPr lang="en-GB" sz="1800" dirty="0">
                <a:latin typeface="Consolas" panose="020B0609020204030204" pitchFamily="49" charset="0"/>
              </a:rPr>
              <a:t>sort</a:t>
            </a:r>
            <a:r>
              <a:rPr lang="en-GB" sz="1800" dirty="0"/>
              <a:t> sorts a list in-place.</a:t>
            </a:r>
          </a:p>
          <a:p>
            <a:pPr marL="88900" lvl="1" indent="0">
              <a:buNone/>
            </a:pPr>
            <a:r>
              <a:rPr lang="en-GB" b="1" dirty="0"/>
              <a:t>Both have the following optional named parameters</a:t>
            </a:r>
          </a:p>
          <a:p>
            <a:pPr marL="88900" lvl="2" indent="0">
              <a:buNone/>
            </a:pPr>
            <a:r>
              <a:rPr lang="en-GB" sz="1800" dirty="0"/>
              <a:t>	key=</a:t>
            </a:r>
            <a:r>
              <a:rPr lang="en-GB" sz="1800" i="1" dirty="0"/>
              <a:t>sort_key		</a:t>
            </a:r>
            <a:r>
              <a:rPr lang="en-GB" sz="1800" dirty="0"/>
              <a:t>Function which takes a single argument.</a:t>
            </a:r>
            <a:r>
              <a:rPr lang="en-GB" sz="1800" i="1" dirty="0"/>
              <a:t>	</a:t>
            </a:r>
          </a:p>
          <a:p>
            <a:pPr marL="88900" lvl="2" indent="0">
              <a:buNone/>
            </a:pPr>
            <a:r>
              <a:rPr lang="en-GB" sz="1800" dirty="0"/>
              <a:t>	reverse=True		Default is False.</a:t>
            </a:r>
          </a:p>
        </p:txBody>
      </p:sp>
      <p:sp>
        <p:nvSpPr>
          <p:cNvPr id="13316" name="Text Box 4"/>
          <p:cNvSpPr txBox="1">
            <a:spLocks noChangeArrowheads="1"/>
          </p:cNvSpPr>
          <p:nvPr/>
        </p:nvSpPr>
        <p:spPr bwMode="auto">
          <a:xfrm>
            <a:off x="788909" y="4067546"/>
            <a:ext cx="6643165"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['Cornish </a:t>
            </a:r>
            <a:r>
              <a:rPr lang="en-GB" sz="1800" dirty="0" err="1">
                <a:solidFill>
                  <a:schemeClr val="bg1"/>
                </a:solidFill>
                <a:latin typeface="Consolas" panose="020B0609020204030204" pitchFamily="49" charset="0"/>
              </a:rPr>
              <a:t>Yarg</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'Edam', 'Stilton']</a:t>
            </a:r>
          </a:p>
          <a:p>
            <a:pPr>
              <a:spcBef>
                <a:spcPct val="0"/>
              </a:spcBef>
            </a:pPr>
            <a:r>
              <a:rPr lang="en-GB" sz="1800" dirty="0" err="1">
                <a:solidFill>
                  <a:schemeClr val="bg1"/>
                </a:solidFill>
                <a:latin typeface="Consolas" panose="020B0609020204030204" pitchFamily="49" charset="0"/>
              </a:rPr>
              <a:t>cheese.sort</a:t>
            </a:r>
            <a:r>
              <a:rPr lang="en-GB" sz="1800" dirty="0">
                <a:solidFill>
                  <a:schemeClr val="bg1"/>
                </a:solidFill>
                <a:latin typeface="Consolas" panose="020B0609020204030204" pitchFamily="49" charset="0"/>
              </a:rPr>
              <a:t>(key=</a:t>
            </a:r>
            <a:r>
              <a:rPr lang="en-GB" sz="1800" dirty="0" err="1">
                <a:solidFill>
                  <a:schemeClr val="bg1"/>
                </a:solidFill>
                <a:latin typeface="Consolas" panose="020B0609020204030204" pitchFamily="49" charset="0"/>
              </a:rPr>
              <a:t>len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3317" name="Text Box 5"/>
          <p:cNvSpPr txBox="1">
            <a:spLocks noChangeArrowheads="1"/>
          </p:cNvSpPr>
          <p:nvPr/>
        </p:nvSpPr>
        <p:spPr bwMode="auto">
          <a:xfrm>
            <a:off x="3206750" y="4722447"/>
            <a:ext cx="5416550"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rPr>
              <a:t>['Oke', 'Edam', 'Stilton', 'Cornish Yarg']</a:t>
            </a:r>
          </a:p>
        </p:txBody>
      </p:sp>
      <p:sp>
        <p:nvSpPr>
          <p:cNvPr id="13318" name="Text Box 6"/>
          <p:cNvSpPr txBox="1">
            <a:spLocks noChangeArrowheads="1"/>
          </p:cNvSpPr>
          <p:nvPr/>
        </p:nvSpPr>
        <p:spPr bwMode="auto">
          <a:xfrm>
            <a:off x="786087" y="5192984"/>
            <a:ext cx="727179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nums = ['1001', '34', '3', '77', '42', '9', '87']</a:t>
            </a:r>
          </a:p>
          <a:p>
            <a:pPr>
              <a:spcBef>
                <a:spcPct val="0"/>
              </a:spcBef>
            </a:pPr>
            <a:r>
              <a:rPr lang="en-GB" sz="1800" dirty="0" err="1">
                <a:solidFill>
                  <a:schemeClr val="bg1"/>
                </a:solidFill>
                <a:latin typeface="Consolas" panose="020B0609020204030204" pitchFamily="49" charset="0"/>
              </a:rPr>
              <a:t>newstr</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a:t>
            </a:r>
          </a:p>
          <a:p>
            <a:pPr>
              <a:spcBef>
                <a:spcPct val="0"/>
              </a:spcBef>
            </a:pPr>
            <a:r>
              <a:rPr lang="en-GB" sz="1800" dirty="0" err="1">
                <a:solidFill>
                  <a:schemeClr val="bg1"/>
                </a:solidFill>
                <a:latin typeface="Consolas" panose="020B0609020204030204" pitchFamily="49" charset="0"/>
              </a:rPr>
              <a:t>newnum</a:t>
            </a:r>
            <a:r>
              <a:rPr lang="en-GB" sz="1800" dirty="0">
                <a:solidFill>
                  <a:schemeClr val="bg1"/>
                </a:solidFill>
                <a:latin typeface="Consolas" panose="020B0609020204030204" pitchFamily="49" charset="0"/>
              </a:rPr>
              <a:t> = sorted(</a:t>
            </a:r>
            <a:r>
              <a:rPr lang="en-GB" sz="1800" dirty="0" err="1">
                <a:solidFill>
                  <a:schemeClr val="bg1"/>
                </a:solidFill>
                <a:latin typeface="Consolas" panose="020B0609020204030204" pitchFamily="49" charset="0"/>
              </a:rPr>
              <a:t>nums</a:t>
            </a:r>
            <a:r>
              <a:rPr lang="en-GB" sz="1800" dirty="0">
                <a:solidFill>
                  <a:schemeClr val="bg1"/>
                </a:solidFill>
                <a:latin typeface="Consolas" panose="020B0609020204030204" pitchFamily="49" charset="0"/>
              </a:rPr>
              <a:t>, key=int)</a:t>
            </a:r>
          </a:p>
        </p:txBody>
      </p:sp>
      <p:sp>
        <p:nvSpPr>
          <p:cNvPr id="13319" name="Text Box 7"/>
          <p:cNvSpPr txBox="1">
            <a:spLocks noChangeArrowheads="1"/>
          </p:cNvSpPr>
          <p:nvPr/>
        </p:nvSpPr>
        <p:spPr bwMode="auto">
          <a:xfrm>
            <a:off x="3206750" y="6071305"/>
            <a:ext cx="6396037" cy="58420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nsolas" panose="020B0609020204030204" pitchFamily="49" charset="0"/>
              </a:rPr>
              <a:t>newstr</a:t>
            </a:r>
            <a:r>
              <a:rPr lang="en-GB" sz="1600" dirty="0">
                <a:latin typeface="Consolas" panose="020B0609020204030204" pitchFamily="49" charset="0"/>
              </a:rPr>
              <a:t>: ['1001', '3', '34', '42', '77', '87', '9']</a:t>
            </a:r>
          </a:p>
          <a:p>
            <a:pPr>
              <a:spcBef>
                <a:spcPct val="0"/>
              </a:spcBef>
            </a:pPr>
            <a:r>
              <a:rPr lang="en-GB" sz="1600" dirty="0" err="1">
                <a:latin typeface="Consolas" panose="020B0609020204030204" pitchFamily="49" charset="0"/>
              </a:rPr>
              <a:t>newnum</a:t>
            </a:r>
            <a:r>
              <a:rPr lang="en-GB" sz="1600" dirty="0">
                <a:latin typeface="Consolas" panose="020B0609020204030204" pitchFamily="49" charset="0"/>
              </a:rPr>
              <a:t>: ['3', '9', '34', '42', '77', '87', '1001']</a:t>
            </a:r>
          </a:p>
        </p:txBody>
      </p:sp>
      <p:sp>
        <p:nvSpPr>
          <p:cNvPr id="2" name="Slide Number Placeholder 1">
            <a:extLst>
              <a:ext uri="{FF2B5EF4-FFF2-40B4-BE49-F238E27FC236}">
                <a16:creationId xmlns:a16="http://schemas.microsoft.com/office/drawing/2014/main" id="{54D6617C-65B8-EB17-93F6-FC3C1BCFEBDE}"/>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138517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Miscellaneous list methods</a:t>
            </a:r>
          </a:p>
        </p:txBody>
      </p:sp>
      <p:sp>
        <p:nvSpPr>
          <p:cNvPr id="14340" name="Text Box 4"/>
          <p:cNvSpPr txBox="1">
            <a:spLocks noChangeArrowheads="1"/>
          </p:cNvSpPr>
          <p:nvPr/>
        </p:nvSpPr>
        <p:spPr bwMode="auto">
          <a:xfrm>
            <a:off x="2157414" y="1346035"/>
            <a:ext cx="8254947" cy="40011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2000" i="1" dirty="0" err="1">
                <a:latin typeface="Consolas" panose="020B0609020204030204" pitchFamily="49" charset="0"/>
              </a:rPr>
              <a:t>list</a:t>
            </a:r>
            <a:r>
              <a:rPr lang="en-GB" sz="2000" dirty="0" err="1">
                <a:latin typeface="Consolas" panose="020B0609020204030204" pitchFamily="49" charset="0"/>
              </a:rPr>
              <a:t>.count</a:t>
            </a:r>
            <a:r>
              <a:rPr lang="en-GB" sz="2000" dirty="0">
                <a:latin typeface="Consolas" panose="020B0609020204030204" pitchFamily="49" charset="0"/>
              </a:rPr>
              <a:t>('</a:t>
            </a:r>
            <a:r>
              <a:rPr lang="en-GB" sz="2000" i="1" dirty="0">
                <a:latin typeface="Consolas" panose="020B0609020204030204" pitchFamily="49" charset="0"/>
              </a:rPr>
              <a:t>value</a:t>
            </a:r>
            <a:r>
              <a:rPr lang="en-GB" sz="2000" dirty="0">
                <a:latin typeface="Consolas" panose="020B0609020204030204" pitchFamily="49" charset="0"/>
              </a:rPr>
              <a:t>')</a:t>
            </a:r>
            <a:r>
              <a:rPr lang="en-GB" sz="2000" dirty="0">
                <a:latin typeface="+mn-lt"/>
              </a:rPr>
              <a:t>	Return the number of occurrences of '</a:t>
            </a:r>
            <a:r>
              <a:rPr lang="en-GB" sz="2000" i="1" dirty="0">
                <a:latin typeface="+mn-lt"/>
              </a:rPr>
              <a:t>value</a:t>
            </a:r>
            <a:r>
              <a:rPr lang="en-GB" sz="2000" dirty="0">
                <a:latin typeface="+mn-lt"/>
              </a:rPr>
              <a:t>'</a:t>
            </a:r>
          </a:p>
        </p:txBody>
      </p:sp>
      <p:sp>
        <p:nvSpPr>
          <p:cNvPr id="14341" name="Text Box 5"/>
          <p:cNvSpPr txBox="1">
            <a:spLocks noChangeArrowheads="1"/>
          </p:cNvSpPr>
          <p:nvPr/>
        </p:nvSpPr>
        <p:spPr bwMode="auto">
          <a:xfrm>
            <a:off x="2157414" y="2063177"/>
            <a:ext cx="8254947" cy="40011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2000" i="1" dirty="0" err="1">
                <a:latin typeface="Consolas" panose="020B0609020204030204" pitchFamily="49" charset="0"/>
              </a:rPr>
              <a:t>list</a:t>
            </a:r>
            <a:r>
              <a:rPr lang="en-GB" sz="2000" dirty="0" err="1">
                <a:latin typeface="Consolas" panose="020B0609020204030204" pitchFamily="49" charset="0"/>
              </a:rPr>
              <a:t>.index</a:t>
            </a:r>
            <a:r>
              <a:rPr lang="en-GB" sz="2000" dirty="0">
                <a:latin typeface="Consolas" panose="020B0609020204030204" pitchFamily="49" charset="0"/>
              </a:rPr>
              <a:t>('</a:t>
            </a:r>
            <a:r>
              <a:rPr lang="en-GB" sz="2000" i="1" dirty="0">
                <a:latin typeface="Consolas" panose="020B0609020204030204" pitchFamily="49" charset="0"/>
              </a:rPr>
              <a:t>value</a:t>
            </a:r>
            <a:r>
              <a:rPr lang="en-GB" sz="2000" dirty="0">
                <a:latin typeface="Consolas" panose="020B0609020204030204" pitchFamily="49" charset="0"/>
              </a:rPr>
              <a:t>')</a:t>
            </a:r>
            <a:r>
              <a:rPr lang="en-GB" sz="2000" dirty="0">
                <a:latin typeface="Courier New" panose="02070309020205020404" pitchFamily="49" charset="0"/>
              </a:rPr>
              <a:t>	</a:t>
            </a:r>
            <a:r>
              <a:rPr lang="en-GB" sz="2000" dirty="0">
                <a:latin typeface="+mn-lt"/>
              </a:rPr>
              <a:t>Return index position of leftmost '</a:t>
            </a:r>
            <a:r>
              <a:rPr lang="en-GB" sz="2000" i="1" dirty="0">
                <a:latin typeface="+mn-lt"/>
              </a:rPr>
              <a:t>value</a:t>
            </a:r>
            <a:r>
              <a:rPr lang="en-GB" sz="2000" dirty="0">
                <a:latin typeface="+mn-lt"/>
              </a:rPr>
              <a:t>' </a:t>
            </a:r>
          </a:p>
        </p:txBody>
      </p:sp>
      <p:sp>
        <p:nvSpPr>
          <p:cNvPr id="14342" name="Text Box 6"/>
          <p:cNvSpPr txBox="1">
            <a:spLocks noChangeArrowheads="1"/>
          </p:cNvSpPr>
          <p:nvPr/>
        </p:nvSpPr>
        <p:spPr bwMode="auto">
          <a:xfrm>
            <a:off x="2157414" y="2924479"/>
            <a:ext cx="8254947" cy="40011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2000" i="1" dirty="0" err="1">
                <a:latin typeface="Consolas" panose="020B0609020204030204" pitchFamily="49" charset="0"/>
              </a:rPr>
              <a:t>list</a:t>
            </a:r>
            <a:r>
              <a:rPr lang="en-GB" sz="2000" dirty="0" err="1">
                <a:latin typeface="Consolas" panose="020B0609020204030204" pitchFamily="49" charset="0"/>
              </a:rPr>
              <a:t>.reverse</a:t>
            </a:r>
            <a:r>
              <a:rPr lang="en-GB" sz="2000" dirty="0">
                <a:latin typeface="Consolas" panose="020B0609020204030204" pitchFamily="49" charset="0"/>
              </a:rPr>
              <a:t>()	</a:t>
            </a:r>
            <a:r>
              <a:rPr lang="en-GB" sz="2000" dirty="0">
                <a:latin typeface="+mn-lt"/>
              </a:rPr>
              <a:t>Reverse a list in place</a:t>
            </a:r>
          </a:p>
        </p:txBody>
      </p:sp>
      <p:sp>
        <p:nvSpPr>
          <p:cNvPr id="14343" name="Text Box 7"/>
          <p:cNvSpPr txBox="1">
            <a:spLocks noChangeArrowheads="1"/>
          </p:cNvSpPr>
          <p:nvPr/>
        </p:nvSpPr>
        <p:spPr bwMode="auto">
          <a:xfrm>
            <a:off x="2163764" y="3847741"/>
            <a:ext cx="7894109"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'Cheshire', 'Stilton', 'Cheshire']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cheese.count</a:t>
            </a:r>
            <a:r>
              <a:rPr lang="en-GB" sz="1800" dirty="0">
                <a:solidFill>
                  <a:schemeClr val="bg1"/>
                </a:solidFill>
                <a:latin typeface="Consolas" panose="020B0609020204030204" pitchFamily="49" charset="0"/>
              </a:rPr>
              <a:t>('Cheshire'))</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cheese.index</a:t>
            </a:r>
            <a:r>
              <a:rPr lang="en-GB" sz="1800" dirty="0">
                <a:solidFill>
                  <a:schemeClr val="bg1"/>
                </a:solidFill>
                <a:latin typeface="Consolas" panose="020B0609020204030204" pitchFamily="49" charset="0"/>
              </a:rPr>
              <a:t>('Cheshire'))</a:t>
            </a:r>
          </a:p>
          <a:p>
            <a:pPr>
              <a:spcBef>
                <a:spcPct val="0"/>
              </a:spcBef>
            </a:pPr>
            <a:r>
              <a:rPr lang="en-GB" sz="1800" dirty="0" err="1">
                <a:solidFill>
                  <a:schemeClr val="bg1"/>
                </a:solidFill>
                <a:latin typeface="Consolas" panose="020B0609020204030204" pitchFamily="49" charset="0"/>
              </a:rPr>
              <a:t>cheese.reverse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print(cheese)</a:t>
            </a:r>
          </a:p>
        </p:txBody>
      </p:sp>
      <p:sp>
        <p:nvSpPr>
          <p:cNvPr id="14344" name="Text Box 8"/>
          <p:cNvSpPr txBox="1">
            <a:spLocks noChangeArrowheads="1"/>
          </p:cNvSpPr>
          <p:nvPr/>
        </p:nvSpPr>
        <p:spPr bwMode="auto">
          <a:xfrm>
            <a:off x="4670425" y="5094452"/>
            <a:ext cx="5346335"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2</a:t>
            </a:r>
          </a:p>
          <a:p>
            <a:pPr>
              <a:spcBef>
                <a:spcPct val="0"/>
              </a:spcBef>
            </a:pPr>
            <a:r>
              <a:rPr lang="en-GB" sz="1600" dirty="0">
                <a:latin typeface="Consolas" panose="020B0609020204030204" pitchFamily="49" charset="0"/>
              </a:rPr>
              <a:t>1</a:t>
            </a:r>
          </a:p>
          <a:p>
            <a:pPr>
              <a:spcBef>
                <a:spcPct val="0"/>
              </a:spcBef>
            </a:pPr>
            <a:r>
              <a:rPr lang="en-GB" sz="1600" dirty="0">
                <a:latin typeface="Consolas" panose="020B0609020204030204" pitchFamily="49" charset="0"/>
              </a:rPr>
              <a:t>['Cheshire', 'Stilton', 'Cheshire', 'Cheddar']</a:t>
            </a:r>
          </a:p>
        </p:txBody>
      </p:sp>
      <p:sp>
        <p:nvSpPr>
          <p:cNvPr id="2" name="Slide Number Placeholder 1">
            <a:extLst>
              <a:ext uri="{FF2B5EF4-FFF2-40B4-BE49-F238E27FC236}">
                <a16:creationId xmlns:a16="http://schemas.microsoft.com/office/drawing/2014/main" id="{CD203E11-1295-34E2-DEE5-6EBBD69E7BAE}"/>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Tree>
    <p:extLst>
      <p:ext uri="{BB962C8B-B14F-4D97-AF65-F5344CB8AC3E}">
        <p14:creationId xmlns:p14="http://schemas.microsoft.com/office/powerpoint/2010/main" val="195604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C1E94F-DD74-9969-847C-0F4F289BEC07}"/>
              </a:ext>
            </a:extLst>
          </p:cNvPr>
          <p:cNvSpPr>
            <a:spLocks noGrp="1"/>
          </p:cNvSpPr>
          <p:nvPr>
            <p:ph type="ctrTitle"/>
          </p:nvPr>
        </p:nvSpPr>
        <p:spPr/>
        <p:txBody>
          <a:bodyPr/>
          <a:lstStyle/>
          <a:p>
            <a:r>
              <a:rPr lang="en-GB" dirty="0"/>
              <a:t>List Methods</a:t>
            </a:r>
          </a:p>
        </p:txBody>
      </p:sp>
      <p:sp>
        <p:nvSpPr>
          <p:cNvPr id="2" name="Text Placeholder 1">
            <a:extLst>
              <a:ext uri="{FF2B5EF4-FFF2-40B4-BE49-F238E27FC236}">
                <a16:creationId xmlns:a16="http://schemas.microsoft.com/office/drawing/2014/main" id="{6CD4D501-7282-31CB-D7E3-18883E784F01}"/>
              </a:ext>
            </a:extLst>
          </p:cNvPr>
          <p:cNvSpPr>
            <a:spLocks noGrp="1"/>
          </p:cNvSpPr>
          <p:nvPr>
            <p:ph sz="quarter" idx="4"/>
          </p:nvPr>
        </p:nvSpPr>
        <p:spPr/>
        <p:txBody>
          <a:bodyPr/>
          <a:lstStyle/>
          <a:p>
            <a:endParaRPr lang="en-GB" sz="3200" dirty="0"/>
          </a:p>
        </p:txBody>
      </p:sp>
      <p:graphicFrame>
        <p:nvGraphicFramePr>
          <p:cNvPr id="948268" name="Group 44"/>
          <p:cNvGraphicFramePr>
            <a:graphicFrameLocks noGrp="1"/>
          </p:cNvGraphicFramePr>
          <p:nvPr>
            <p:extLst>
              <p:ext uri="{D42A27DB-BD31-4B8C-83A1-F6EECF244321}">
                <p14:modId xmlns:p14="http://schemas.microsoft.com/office/powerpoint/2010/main" val="3433458421"/>
              </p:ext>
            </p:extLst>
          </p:nvPr>
        </p:nvGraphicFramePr>
        <p:xfrm>
          <a:off x="870155" y="1676211"/>
          <a:ext cx="10877344" cy="4372867"/>
        </p:xfrm>
        <a:graphic>
          <a:graphicData uri="http://schemas.openxmlformats.org/drawingml/2006/table">
            <a:tbl>
              <a:tblPr/>
              <a:tblGrid>
                <a:gridCol w="3746090">
                  <a:extLst>
                    <a:ext uri="{9D8B030D-6E8A-4147-A177-3AD203B41FA5}">
                      <a16:colId xmlns:a16="http://schemas.microsoft.com/office/drawing/2014/main" val="20000"/>
                    </a:ext>
                  </a:extLst>
                </a:gridCol>
                <a:gridCol w="7131254">
                  <a:extLst>
                    <a:ext uri="{9D8B030D-6E8A-4147-A177-3AD203B41FA5}">
                      <a16:colId xmlns:a16="http://schemas.microsoft.com/office/drawing/2014/main" val="20001"/>
                    </a:ext>
                  </a:extLst>
                </a:gridCol>
              </a:tblGrid>
              <a:tr h="64800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nsolas" panose="020B0609020204030204" pitchFamily="49" charset="0"/>
                        </a:rPr>
                        <a:t>list</a:t>
                      </a:r>
                      <a:r>
                        <a:rPr kumimoji="0" lang="en-GB" sz="1600" b="0" i="0" u="none" strike="noStrike" cap="none" normalizeH="0" baseline="0" dirty="0" err="1">
                          <a:ln>
                            <a:noFill/>
                          </a:ln>
                          <a:solidFill>
                            <a:schemeClr val="tx1"/>
                          </a:solidFill>
                          <a:effectLst/>
                          <a:latin typeface="Consolas" panose="020B0609020204030204" pitchFamily="49" charset="0"/>
                        </a:rPr>
                        <a:t>.append</a:t>
                      </a:r>
                      <a:r>
                        <a:rPr kumimoji="0" lang="en-GB" sz="1600" b="0" i="0" u="none" strike="noStrike" cap="none" normalizeH="0" baseline="0" dirty="0">
                          <a:ln>
                            <a:noFill/>
                          </a:ln>
                          <a:solidFill>
                            <a:schemeClr val="tx1"/>
                          </a:solidFill>
                          <a:effectLst/>
                          <a:latin typeface="Consolas" panose="020B0609020204030204" pitchFamily="49" charset="0"/>
                        </a:rPr>
                        <a:t>(</a:t>
                      </a:r>
                      <a:r>
                        <a:rPr kumimoji="0" lang="en-GB" sz="1600" b="0" i="1" u="none" strike="noStrike" cap="none" normalizeH="0" baseline="0" dirty="0">
                          <a:ln>
                            <a:noFill/>
                          </a:ln>
                          <a:solidFill>
                            <a:schemeClr val="tx1"/>
                          </a:solidFill>
                          <a:effectLst/>
                          <a:latin typeface="Consolas" panose="020B0609020204030204" pitchFamily="49" charset="0"/>
                        </a:rPr>
                        <a:t>item</a:t>
                      </a:r>
                      <a:r>
                        <a:rPr kumimoji="0" lang="en-GB" sz="1600" b="0" i="0" u="none" strike="noStrike" cap="none" normalizeH="0" baseline="0" dirty="0">
                          <a:ln>
                            <a:noFill/>
                          </a:ln>
                          <a:solidFill>
                            <a:schemeClr val="tx1"/>
                          </a:solidFill>
                          <a:effectLst/>
                          <a:latin typeface="Consolas" panose="020B0609020204030204" pitchFamily="49" charset="0"/>
                        </a:rPr>
                        <a:t>)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mn-lt"/>
                        </a:rPr>
                        <a:t>Append </a:t>
                      </a:r>
                      <a:r>
                        <a:rPr kumimoji="0" lang="en-GB" sz="1800" b="0" i="1" u="none" strike="noStrike" cap="none" normalizeH="0" baseline="0" dirty="0">
                          <a:ln>
                            <a:noFill/>
                          </a:ln>
                          <a:solidFill>
                            <a:schemeClr val="tx1"/>
                          </a:solidFill>
                          <a:effectLst/>
                          <a:latin typeface="+mn-lt"/>
                        </a:rPr>
                        <a:t>item</a:t>
                      </a:r>
                      <a:r>
                        <a:rPr kumimoji="0" lang="en-GB" sz="1800" b="0" i="0" u="none" strike="noStrike" cap="none" normalizeH="0" baseline="0" dirty="0">
                          <a:ln>
                            <a:noFill/>
                          </a:ln>
                          <a:solidFill>
                            <a:schemeClr val="tx1"/>
                          </a:solidFill>
                          <a:effectLst/>
                          <a:latin typeface="+mn-lt"/>
                        </a:rPr>
                        <a:t> to the end of </a:t>
                      </a:r>
                      <a:r>
                        <a:rPr kumimoji="0" lang="en-GB" sz="1800" b="0" i="1" u="none" strike="noStrike" cap="none" normalizeH="0" baseline="0" dirty="0">
                          <a:ln>
                            <a:noFill/>
                          </a:ln>
                          <a:solidFill>
                            <a:schemeClr val="tx1"/>
                          </a:solidFill>
                          <a:effectLst/>
                          <a:latin typeface="+mn-lt"/>
                        </a:rPr>
                        <a:t>list</a:t>
                      </a:r>
                      <a:endParaRPr kumimoji="0" lang="en-GB" sz="1800" b="1" i="1" u="none" strike="noStrike" cap="none" normalizeH="0" baseline="0" dirty="0">
                        <a:ln>
                          <a:noFill/>
                        </a:ln>
                        <a:solidFill>
                          <a:srgbClr val="134183"/>
                        </a:solidFill>
                        <a:effectLst/>
                        <a:latin typeface="+mn-lt"/>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defRPr/>
                      </a:pPr>
                      <a:r>
                        <a:rPr kumimoji="0" lang="en-GB" sz="1600" b="0" i="1" u="none" strike="noStrike" cap="none" normalizeH="0" baseline="0" dirty="0" err="1">
                          <a:ln>
                            <a:noFill/>
                          </a:ln>
                          <a:solidFill>
                            <a:schemeClr val="tx1"/>
                          </a:solidFill>
                          <a:effectLst/>
                          <a:latin typeface="Consolas" panose="020B0609020204030204" pitchFamily="49" charset="0"/>
                        </a:rPr>
                        <a:t>list</a:t>
                      </a:r>
                      <a:r>
                        <a:rPr kumimoji="0" lang="en-GB" sz="1600" b="0" i="0" u="none" strike="noStrike" cap="none" normalizeH="0" baseline="0" dirty="0" err="1">
                          <a:ln>
                            <a:noFill/>
                          </a:ln>
                          <a:solidFill>
                            <a:schemeClr val="tx1"/>
                          </a:solidFill>
                          <a:effectLst/>
                          <a:latin typeface="Consolas" panose="020B0609020204030204" pitchFamily="49" charset="0"/>
                        </a:rPr>
                        <a:t>.clear</a:t>
                      </a:r>
                      <a:r>
                        <a:rPr kumimoji="0" lang="en-GB" sz="1600" b="0" i="0" u="none" strike="noStrike" cap="none" normalizeH="0" baseline="0" dirty="0">
                          <a:ln>
                            <a:noFill/>
                          </a:ln>
                          <a:solidFill>
                            <a:schemeClr val="tx1"/>
                          </a:solidFill>
                          <a:effectLst/>
                          <a:latin typeface="Consolas" panose="020B0609020204030204" pitchFamily="49"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sz="1800" b="0" i="0" u="none" strike="noStrike" cap="none" normalizeH="0" baseline="0" dirty="0">
                          <a:ln>
                            <a:noFill/>
                          </a:ln>
                          <a:solidFill>
                            <a:schemeClr val="tx1"/>
                          </a:solidFill>
                          <a:effectLst/>
                          <a:latin typeface="+mn-lt"/>
                        </a:rPr>
                        <a:t>Remove all items from </a:t>
                      </a:r>
                      <a:r>
                        <a:rPr kumimoji="0" lang="en-GB" sz="1800" b="0" i="1" u="none" strike="noStrike" cap="none" normalizeH="0" baseline="0" dirty="0">
                          <a:ln>
                            <a:noFill/>
                          </a:ln>
                          <a:solidFill>
                            <a:schemeClr val="tx1"/>
                          </a:solidFill>
                          <a:effectLst/>
                          <a:latin typeface="+mn-lt"/>
                        </a:rPr>
                        <a:t>list </a:t>
                      </a:r>
                      <a:r>
                        <a:rPr kumimoji="0" lang="en-GB" sz="1800" b="0" i="0" u="none" strike="noStrike" cap="none" normalizeH="0" baseline="0" dirty="0">
                          <a:ln>
                            <a:noFill/>
                          </a:ln>
                          <a:solidFill>
                            <a:schemeClr val="tx1"/>
                          </a:solidFill>
                          <a:effectLst/>
                          <a:latin typeface="+mn-lt"/>
                        </a:rPr>
                        <a:t>(3.3) </a:t>
                      </a:r>
                      <a:endParaRPr kumimoji="0" lang="en-GB" sz="1800" b="1" i="1" u="none" strike="noStrike" cap="none" normalizeH="0" baseline="0" dirty="0">
                        <a:ln>
                          <a:noFill/>
                        </a:ln>
                        <a:solidFill>
                          <a:srgbClr val="134183"/>
                        </a:solidFill>
                        <a:effectLst/>
                        <a:latin typeface="+mn-lt"/>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nsolas" panose="020B0609020204030204" pitchFamily="49" charset="0"/>
                        </a:rPr>
                        <a:t>list</a:t>
                      </a:r>
                      <a:r>
                        <a:rPr kumimoji="0" lang="en-GB" sz="1600" b="0" i="0" u="none" strike="noStrike" cap="none" normalizeH="0" baseline="0" dirty="0" err="1">
                          <a:ln>
                            <a:noFill/>
                          </a:ln>
                          <a:solidFill>
                            <a:schemeClr val="tx1"/>
                          </a:solidFill>
                          <a:effectLst/>
                          <a:latin typeface="Consolas" panose="020B0609020204030204" pitchFamily="49" charset="0"/>
                        </a:rPr>
                        <a:t>.count</a:t>
                      </a:r>
                      <a:r>
                        <a:rPr kumimoji="0" lang="en-GB" sz="1600" b="0" i="0" u="none" strike="noStrike" cap="none" normalizeH="0" baseline="0" dirty="0">
                          <a:ln>
                            <a:noFill/>
                          </a:ln>
                          <a:solidFill>
                            <a:schemeClr val="tx1"/>
                          </a:solidFill>
                          <a:effectLst/>
                          <a:latin typeface="Consolas" panose="020B0609020204030204" pitchFamily="49" charset="0"/>
                        </a:rPr>
                        <a:t>(</a:t>
                      </a:r>
                      <a:r>
                        <a:rPr kumimoji="0" lang="en-GB" sz="1600" b="0" i="1" u="none" strike="noStrike" cap="none" normalizeH="0" baseline="0" dirty="0">
                          <a:ln>
                            <a:noFill/>
                          </a:ln>
                          <a:solidFill>
                            <a:schemeClr val="tx1"/>
                          </a:solidFill>
                          <a:effectLst/>
                          <a:latin typeface="Consolas" panose="020B0609020204030204" pitchFamily="49" charset="0"/>
                        </a:rPr>
                        <a:t>item</a:t>
                      </a:r>
                      <a:r>
                        <a:rPr kumimoji="0" lang="en-GB" sz="1600" b="0" i="0" u="none" strike="noStrike" cap="none" normalizeH="0" baseline="0" dirty="0">
                          <a:ln>
                            <a:noFill/>
                          </a:ln>
                          <a:solidFill>
                            <a:schemeClr val="tx1"/>
                          </a:solidFill>
                          <a:effectLst/>
                          <a:latin typeface="Consolas" panose="020B0609020204030204" pitchFamily="49"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mn-lt"/>
                        </a:rPr>
                        <a:t>Return number of occurrences of </a:t>
                      </a:r>
                      <a:r>
                        <a:rPr kumimoji="0" lang="en-GB" sz="1800" b="0" i="1" u="none" strike="noStrike" cap="none" normalizeH="0" baseline="0" dirty="0">
                          <a:ln>
                            <a:noFill/>
                          </a:ln>
                          <a:solidFill>
                            <a:schemeClr val="tx1"/>
                          </a:solidFill>
                          <a:effectLst/>
                          <a:latin typeface="+mn-lt"/>
                        </a:rPr>
                        <a:t>item</a:t>
                      </a:r>
                      <a:r>
                        <a:rPr kumimoji="0" lang="en-GB" sz="1800" b="0" i="0" u="none" strike="noStrike" cap="none" normalizeH="0" baseline="0" dirty="0">
                          <a:ln>
                            <a:noFill/>
                          </a:ln>
                          <a:solidFill>
                            <a:schemeClr val="tx1"/>
                          </a:solidFill>
                          <a:effectLst/>
                          <a:latin typeface="+mn-lt"/>
                        </a:rPr>
                        <a:t> </a:t>
                      </a:r>
                      <a:endParaRPr kumimoji="0" lang="en-GB" sz="1800" b="1" i="0" u="none" strike="noStrike" cap="none" normalizeH="0" baseline="0" dirty="0">
                        <a:ln>
                          <a:noFill/>
                        </a:ln>
                        <a:solidFill>
                          <a:srgbClr val="134183"/>
                        </a:solidFill>
                        <a:effectLst/>
                        <a:latin typeface="+mn-lt"/>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nsolas" panose="020B0609020204030204" pitchFamily="49" charset="0"/>
                        </a:rPr>
                        <a:t>list</a:t>
                      </a:r>
                      <a:r>
                        <a:rPr kumimoji="0" lang="en-GB" sz="1600" b="0" i="0" u="none" strike="noStrike" cap="none" normalizeH="0" baseline="0" dirty="0" err="1">
                          <a:ln>
                            <a:noFill/>
                          </a:ln>
                          <a:solidFill>
                            <a:schemeClr val="tx1"/>
                          </a:solidFill>
                          <a:effectLst/>
                          <a:latin typeface="Consolas" panose="020B0609020204030204" pitchFamily="49" charset="0"/>
                        </a:rPr>
                        <a:t>.extend</a:t>
                      </a:r>
                      <a:r>
                        <a:rPr kumimoji="0" lang="en-GB" sz="1600" b="0" i="0" u="none" strike="noStrike" cap="none" normalizeH="0" baseline="0" dirty="0">
                          <a:ln>
                            <a:noFill/>
                          </a:ln>
                          <a:solidFill>
                            <a:schemeClr val="tx1"/>
                          </a:solidFill>
                          <a:effectLst/>
                          <a:latin typeface="Consolas" panose="020B0609020204030204" pitchFamily="49" charset="0"/>
                        </a:rPr>
                        <a:t>(</a:t>
                      </a:r>
                      <a:r>
                        <a:rPr kumimoji="0" lang="en-GB" sz="1600" b="0" i="1" u="none" strike="noStrike" cap="none" normalizeH="0" baseline="0" dirty="0">
                          <a:ln>
                            <a:noFill/>
                          </a:ln>
                          <a:solidFill>
                            <a:schemeClr val="tx1"/>
                          </a:solidFill>
                          <a:effectLst/>
                          <a:latin typeface="Consolas" panose="020B0609020204030204" pitchFamily="49" charset="0"/>
                        </a:rPr>
                        <a:t>items</a:t>
                      </a:r>
                      <a:r>
                        <a:rPr kumimoji="0" lang="en-GB" sz="1600" b="0" i="0" u="none" strike="noStrike" cap="none" normalizeH="0" baseline="0" dirty="0">
                          <a:ln>
                            <a:noFill/>
                          </a:ln>
                          <a:solidFill>
                            <a:schemeClr val="tx1"/>
                          </a:solidFill>
                          <a:effectLst/>
                          <a:latin typeface="Consolas" panose="020B0609020204030204" pitchFamily="49"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mn-lt"/>
                        </a:rPr>
                        <a:t>Append </a:t>
                      </a:r>
                      <a:r>
                        <a:rPr kumimoji="0" lang="en-GB" sz="1800" b="0" i="1" u="none" strike="noStrike" cap="none" normalizeH="0" baseline="0" dirty="0">
                          <a:ln>
                            <a:noFill/>
                          </a:ln>
                          <a:solidFill>
                            <a:schemeClr val="tx1"/>
                          </a:solidFill>
                          <a:effectLst/>
                          <a:latin typeface="+mn-lt"/>
                        </a:rPr>
                        <a:t>items</a:t>
                      </a:r>
                      <a:r>
                        <a:rPr kumimoji="0" lang="en-GB" sz="1800" b="0" i="0" u="none" strike="noStrike" cap="none" normalizeH="0" baseline="0" dirty="0">
                          <a:ln>
                            <a:noFill/>
                          </a:ln>
                          <a:solidFill>
                            <a:schemeClr val="tx1"/>
                          </a:solidFill>
                          <a:effectLst/>
                          <a:latin typeface="+mn-lt"/>
                        </a:rPr>
                        <a:t> to the end of </a:t>
                      </a:r>
                      <a:r>
                        <a:rPr kumimoji="0" lang="en-GB" sz="1800" b="0" i="1" u="none" strike="noStrike" cap="none" normalizeH="0" baseline="0" dirty="0">
                          <a:ln>
                            <a:noFill/>
                          </a:ln>
                          <a:solidFill>
                            <a:schemeClr val="tx1"/>
                          </a:solidFill>
                          <a:effectLst/>
                          <a:latin typeface="+mn-lt"/>
                        </a:rPr>
                        <a:t>list </a:t>
                      </a:r>
                      <a:r>
                        <a:rPr kumimoji="0" lang="en-GB" sz="1800" b="0" i="0" u="none" strike="noStrike" cap="none" normalizeH="0" baseline="0" dirty="0">
                          <a:ln>
                            <a:noFill/>
                          </a:ln>
                          <a:solidFill>
                            <a:schemeClr val="tx1"/>
                          </a:solidFill>
                          <a:effectLst/>
                          <a:latin typeface="+mn-lt"/>
                        </a:rPr>
                        <a:t>(as +=)</a:t>
                      </a:r>
                      <a:endParaRPr kumimoji="0" lang="en-GB" sz="1800" b="1" i="0" u="none" strike="noStrike" cap="none" normalizeH="0" baseline="0" dirty="0">
                        <a:ln>
                          <a:noFill/>
                        </a:ln>
                        <a:solidFill>
                          <a:srgbClr val="134183"/>
                        </a:solidFill>
                        <a:effectLst/>
                        <a:latin typeface="+mn-lt"/>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r h="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nsolas" panose="020B0609020204030204" pitchFamily="49" charset="0"/>
                        </a:rPr>
                        <a:t>list</a:t>
                      </a:r>
                      <a:r>
                        <a:rPr kumimoji="0" lang="en-GB" sz="1600" b="0" i="0" u="none" strike="noStrike" cap="none" normalizeH="0" baseline="0" dirty="0" err="1">
                          <a:ln>
                            <a:noFill/>
                          </a:ln>
                          <a:solidFill>
                            <a:schemeClr val="tx1"/>
                          </a:solidFill>
                          <a:effectLst/>
                          <a:latin typeface="Consolas" panose="020B0609020204030204" pitchFamily="49" charset="0"/>
                        </a:rPr>
                        <a:t>.index</a:t>
                      </a:r>
                      <a:r>
                        <a:rPr kumimoji="0" lang="en-GB" sz="1600" b="0" i="0" u="none" strike="noStrike" cap="none" normalizeH="0" baseline="0" dirty="0">
                          <a:ln>
                            <a:noFill/>
                          </a:ln>
                          <a:solidFill>
                            <a:schemeClr val="tx1"/>
                          </a:solidFill>
                          <a:effectLst/>
                          <a:latin typeface="Consolas" panose="020B0609020204030204" pitchFamily="49" charset="0"/>
                        </a:rPr>
                        <a:t>(</a:t>
                      </a:r>
                      <a:r>
                        <a:rPr kumimoji="0" lang="en-GB" sz="1600" b="0" i="1" u="none" strike="noStrike" cap="none" normalizeH="0" baseline="0" dirty="0">
                          <a:ln>
                            <a:noFill/>
                          </a:ln>
                          <a:solidFill>
                            <a:schemeClr val="tx1"/>
                          </a:solidFill>
                          <a:effectLst/>
                          <a:latin typeface="Consolas" panose="020B0609020204030204" pitchFamily="49" charset="0"/>
                        </a:rPr>
                        <a:t>item, start, end</a:t>
                      </a:r>
                      <a:r>
                        <a:rPr kumimoji="0" lang="en-GB" sz="1600" b="0" i="0" u="none" strike="noStrike" cap="none" normalizeH="0" baseline="0" dirty="0">
                          <a:ln>
                            <a:noFill/>
                          </a:ln>
                          <a:solidFill>
                            <a:schemeClr val="tx1"/>
                          </a:solidFill>
                          <a:effectLst/>
                          <a:latin typeface="Consolas" panose="020B0609020204030204" pitchFamily="49"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mn-lt"/>
                        </a:rPr>
                        <a:t>Return the position of </a:t>
                      </a:r>
                      <a:r>
                        <a:rPr kumimoji="0" lang="en-GB" sz="1800" b="0" i="1" u="none" strike="noStrike" cap="none" normalizeH="0" baseline="0" dirty="0">
                          <a:ln>
                            <a:noFill/>
                          </a:ln>
                          <a:solidFill>
                            <a:schemeClr val="tx1"/>
                          </a:solidFill>
                          <a:effectLst/>
                          <a:latin typeface="+mn-lt"/>
                        </a:rPr>
                        <a:t>item</a:t>
                      </a:r>
                      <a:r>
                        <a:rPr kumimoji="0" lang="en-GB" sz="1800" b="0" i="0" u="none" strike="noStrike" cap="none" normalizeH="0" baseline="0" dirty="0">
                          <a:ln>
                            <a:noFill/>
                          </a:ln>
                          <a:solidFill>
                            <a:schemeClr val="tx1"/>
                          </a:solidFill>
                          <a:effectLst/>
                          <a:latin typeface="+mn-lt"/>
                        </a:rPr>
                        <a:t> in the </a:t>
                      </a:r>
                      <a:r>
                        <a:rPr kumimoji="0" lang="en-GB" sz="1800" b="0" i="1" u="none" strike="noStrike" cap="none" normalizeH="0" baseline="0" dirty="0">
                          <a:ln>
                            <a:noFill/>
                          </a:ln>
                          <a:solidFill>
                            <a:schemeClr val="tx1"/>
                          </a:solidFill>
                          <a:effectLst/>
                          <a:latin typeface="+mn-lt"/>
                        </a:rPr>
                        <a:t>list</a:t>
                      </a:r>
                      <a:endParaRPr kumimoji="0" lang="en-GB" sz="1800" b="1" i="1" u="none" strike="noStrike" cap="none" normalizeH="0" baseline="0" dirty="0">
                        <a:ln>
                          <a:noFill/>
                        </a:ln>
                        <a:solidFill>
                          <a:srgbClr val="134183"/>
                        </a:solidFill>
                        <a:effectLst/>
                        <a:latin typeface="+mn-lt"/>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4"/>
                  </a:ext>
                </a:extLst>
              </a:tr>
              <a:tr h="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nsolas" panose="020B0609020204030204" pitchFamily="49" charset="0"/>
                        </a:rPr>
                        <a:t>list</a:t>
                      </a:r>
                      <a:r>
                        <a:rPr kumimoji="0" lang="en-GB" sz="1600" b="0" i="0" u="none" strike="noStrike" cap="none" normalizeH="0" baseline="0" dirty="0" err="1">
                          <a:ln>
                            <a:noFill/>
                          </a:ln>
                          <a:solidFill>
                            <a:schemeClr val="tx1"/>
                          </a:solidFill>
                          <a:effectLst/>
                          <a:latin typeface="Consolas" panose="020B0609020204030204" pitchFamily="49" charset="0"/>
                        </a:rPr>
                        <a:t>.insert</a:t>
                      </a:r>
                      <a:r>
                        <a:rPr kumimoji="0" lang="en-GB" sz="1600" b="0" i="0" u="none" strike="noStrike" cap="none" normalizeH="0" baseline="0" dirty="0">
                          <a:ln>
                            <a:noFill/>
                          </a:ln>
                          <a:solidFill>
                            <a:schemeClr val="tx1"/>
                          </a:solidFill>
                          <a:effectLst/>
                          <a:latin typeface="Consolas" panose="020B0609020204030204" pitchFamily="49" charset="0"/>
                        </a:rPr>
                        <a:t>(</a:t>
                      </a:r>
                      <a:r>
                        <a:rPr kumimoji="0" lang="en-GB" sz="1600" b="0" i="1" u="none" strike="noStrike" cap="none" normalizeH="0" baseline="0" dirty="0">
                          <a:ln>
                            <a:noFill/>
                          </a:ln>
                          <a:solidFill>
                            <a:schemeClr val="tx1"/>
                          </a:solidFill>
                          <a:effectLst/>
                          <a:latin typeface="Consolas" panose="020B0609020204030204" pitchFamily="49" charset="0"/>
                        </a:rPr>
                        <a:t>position</a:t>
                      </a:r>
                      <a:r>
                        <a:rPr kumimoji="0" lang="en-GB" sz="1600" b="0" i="0" u="none" strike="noStrike" cap="none" normalizeH="0" baseline="0" dirty="0">
                          <a:ln>
                            <a:noFill/>
                          </a:ln>
                          <a:solidFill>
                            <a:schemeClr val="tx1"/>
                          </a:solidFill>
                          <a:effectLst/>
                          <a:latin typeface="Consolas" panose="020B0609020204030204" pitchFamily="49" charset="0"/>
                        </a:rPr>
                        <a:t>, </a:t>
                      </a:r>
                      <a:r>
                        <a:rPr kumimoji="0" lang="en-GB" sz="1600" b="0" i="1" u="none" strike="noStrike" cap="none" normalizeH="0" baseline="0" dirty="0">
                          <a:ln>
                            <a:noFill/>
                          </a:ln>
                          <a:solidFill>
                            <a:schemeClr val="tx1"/>
                          </a:solidFill>
                          <a:effectLst/>
                          <a:latin typeface="Consolas" panose="020B0609020204030204" pitchFamily="49" charset="0"/>
                        </a:rPr>
                        <a:t>item</a:t>
                      </a:r>
                      <a:r>
                        <a:rPr kumimoji="0" lang="en-GB" sz="1600" b="0" i="0" u="none" strike="noStrike" cap="none" normalizeH="0" baseline="0" dirty="0">
                          <a:ln>
                            <a:noFill/>
                          </a:ln>
                          <a:solidFill>
                            <a:schemeClr val="tx1"/>
                          </a:solidFill>
                          <a:effectLst/>
                          <a:latin typeface="Consolas" panose="020B0609020204030204" pitchFamily="49"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mn-lt"/>
                        </a:rPr>
                        <a:t>Insert </a:t>
                      </a:r>
                      <a:r>
                        <a:rPr kumimoji="0" lang="en-GB" sz="1800" b="0" i="1" u="none" strike="noStrike" cap="none" normalizeH="0" baseline="0" dirty="0">
                          <a:ln>
                            <a:noFill/>
                          </a:ln>
                          <a:solidFill>
                            <a:schemeClr val="tx1"/>
                          </a:solidFill>
                          <a:effectLst/>
                          <a:latin typeface="+mn-lt"/>
                        </a:rPr>
                        <a:t>item</a:t>
                      </a:r>
                      <a:r>
                        <a:rPr kumimoji="0" lang="en-GB" sz="1800" b="0" i="0" u="none" strike="noStrike" cap="none" normalizeH="0" baseline="0" dirty="0">
                          <a:ln>
                            <a:noFill/>
                          </a:ln>
                          <a:solidFill>
                            <a:schemeClr val="tx1"/>
                          </a:solidFill>
                          <a:effectLst/>
                          <a:latin typeface="+mn-lt"/>
                        </a:rPr>
                        <a:t> at </a:t>
                      </a:r>
                      <a:r>
                        <a:rPr kumimoji="0" lang="en-GB" sz="1800" b="0" i="1" u="none" strike="noStrike" cap="none" normalizeH="0" baseline="0" dirty="0">
                          <a:ln>
                            <a:noFill/>
                          </a:ln>
                          <a:solidFill>
                            <a:schemeClr val="tx1"/>
                          </a:solidFill>
                          <a:effectLst/>
                          <a:latin typeface="+mn-lt"/>
                        </a:rPr>
                        <a:t>position</a:t>
                      </a:r>
                      <a:r>
                        <a:rPr kumimoji="0" lang="en-GB" sz="1800" b="0" i="0" u="none" strike="noStrike" cap="none" normalizeH="0" baseline="0" dirty="0">
                          <a:ln>
                            <a:noFill/>
                          </a:ln>
                          <a:solidFill>
                            <a:schemeClr val="tx1"/>
                          </a:solidFill>
                          <a:effectLst/>
                          <a:latin typeface="+mn-lt"/>
                        </a:rPr>
                        <a:t> in </a:t>
                      </a:r>
                      <a:r>
                        <a:rPr kumimoji="0" lang="en-GB" sz="1800" b="0" i="1" u="none" strike="noStrike" cap="none" normalizeH="0" baseline="0" dirty="0">
                          <a:ln>
                            <a:noFill/>
                          </a:ln>
                          <a:solidFill>
                            <a:schemeClr val="tx1"/>
                          </a:solidFill>
                          <a:effectLst/>
                          <a:latin typeface="+mn-lt"/>
                        </a:rPr>
                        <a:t>list</a:t>
                      </a:r>
                      <a:endParaRPr kumimoji="0" lang="en-GB" sz="1800" b="1" i="1" u="none" strike="noStrike" cap="none" normalizeH="0" baseline="0" dirty="0">
                        <a:ln>
                          <a:noFill/>
                        </a:ln>
                        <a:solidFill>
                          <a:srgbClr val="134183"/>
                        </a:solidFill>
                        <a:effectLst/>
                        <a:latin typeface="+mn-lt"/>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5"/>
                  </a:ext>
                </a:extLst>
              </a:tr>
              <a:tr h="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nsolas" panose="020B0609020204030204" pitchFamily="49" charset="0"/>
                        </a:rPr>
                        <a:t>list</a:t>
                      </a:r>
                      <a:r>
                        <a:rPr kumimoji="0" lang="en-GB" sz="1600" b="0" i="0" u="none" strike="noStrike" cap="none" normalizeH="0" baseline="0" dirty="0" err="1">
                          <a:ln>
                            <a:noFill/>
                          </a:ln>
                          <a:solidFill>
                            <a:schemeClr val="tx1"/>
                          </a:solidFill>
                          <a:effectLst/>
                          <a:latin typeface="Consolas" panose="020B0609020204030204" pitchFamily="49" charset="0"/>
                        </a:rPr>
                        <a:t>.pop</a:t>
                      </a:r>
                      <a:r>
                        <a:rPr kumimoji="0" lang="en-GB" sz="1600" b="0" i="0" u="none" strike="noStrike" cap="none" normalizeH="0" baseline="0" dirty="0">
                          <a:ln>
                            <a:noFill/>
                          </a:ln>
                          <a:solidFill>
                            <a:schemeClr val="tx1"/>
                          </a:solidFill>
                          <a:effectLst/>
                          <a:latin typeface="Consolas" panose="020B0609020204030204" pitchFamily="49"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800" b="0" i="0" u="none" strike="noStrike" cap="none" normalizeH="0" baseline="0" dirty="0">
                          <a:ln>
                            <a:noFill/>
                          </a:ln>
                          <a:solidFill>
                            <a:schemeClr val="tx1"/>
                          </a:solidFill>
                          <a:effectLst/>
                          <a:latin typeface="+mn-lt"/>
                        </a:rPr>
                        <a:t>Remove and return last item in </a:t>
                      </a:r>
                      <a:r>
                        <a:rPr kumimoji="0" lang="en-GB" sz="1800" b="0" i="1" u="none" strike="noStrike" cap="none" normalizeH="0" baseline="0" dirty="0">
                          <a:ln>
                            <a:noFill/>
                          </a:ln>
                          <a:solidFill>
                            <a:schemeClr val="tx1"/>
                          </a:solidFill>
                          <a:effectLst/>
                          <a:latin typeface="+mn-lt"/>
                        </a:rPr>
                        <a:t>list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6"/>
                  </a:ext>
                </a:extLst>
              </a:tr>
              <a:tr h="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a:ln>
                            <a:noFill/>
                          </a:ln>
                          <a:solidFill>
                            <a:schemeClr val="tx1"/>
                          </a:solidFill>
                          <a:effectLst/>
                          <a:latin typeface="Consolas" panose="020B0609020204030204" pitchFamily="49" charset="0"/>
                        </a:rPr>
                        <a:t>list</a:t>
                      </a:r>
                      <a:r>
                        <a:rPr kumimoji="0" lang="en-GB" sz="1600" b="0" i="0" u="none" strike="noStrike" cap="none" normalizeH="0" baseline="0">
                          <a:ln>
                            <a:noFill/>
                          </a:ln>
                          <a:solidFill>
                            <a:schemeClr val="tx1"/>
                          </a:solidFill>
                          <a:effectLst/>
                          <a:latin typeface="Consolas" panose="020B0609020204030204" pitchFamily="49" charset="0"/>
                        </a:rPr>
                        <a:t>.pop(</a:t>
                      </a:r>
                      <a:r>
                        <a:rPr kumimoji="0" lang="en-GB" sz="1600" b="0" i="1" u="none" strike="noStrike" cap="none" normalizeH="0" baseline="0">
                          <a:ln>
                            <a:noFill/>
                          </a:ln>
                          <a:solidFill>
                            <a:schemeClr val="tx1"/>
                          </a:solidFill>
                          <a:effectLst/>
                          <a:latin typeface="Consolas" panose="020B0609020204030204" pitchFamily="49" charset="0"/>
                        </a:rPr>
                        <a:t>position</a:t>
                      </a:r>
                      <a:r>
                        <a:rPr kumimoji="0" lang="en-GB" sz="1600" b="0" i="0" u="none" strike="noStrike" cap="none" normalizeH="0" baseline="0">
                          <a:ln>
                            <a:noFill/>
                          </a:ln>
                          <a:solidFill>
                            <a:schemeClr val="tx1"/>
                          </a:solidFill>
                          <a:effectLst/>
                          <a:latin typeface="Consolas" panose="020B0609020204030204" pitchFamily="49"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mn-lt"/>
                        </a:rPr>
                        <a:t>Remove and return item at </a:t>
                      </a:r>
                      <a:r>
                        <a:rPr kumimoji="0" lang="en-GB" sz="1800" b="0" i="1" u="none" strike="noStrike" cap="none" normalizeH="0" baseline="0" dirty="0">
                          <a:ln>
                            <a:noFill/>
                          </a:ln>
                          <a:solidFill>
                            <a:schemeClr val="tx1"/>
                          </a:solidFill>
                          <a:effectLst/>
                          <a:latin typeface="+mn-lt"/>
                        </a:rPr>
                        <a:t>position</a:t>
                      </a:r>
                      <a:r>
                        <a:rPr kumimoji="0" lang="en-GB" sz="1800" b="0" i="0" u="none" strike="noStrike" cap="none" normalizeH="0" baseline="0" dirty="0">
                          <a:ln>
                            <a:noFill/>
                          </a:ln>
                          <a:solidFill>
                            <a:schemeClr val="tx1"/>
                          </a:solidFill>
                          <a:effectLst/>
                          <a:latin typeface="+mn-lt"/>
                        </a:rPr>
                        <a:t> in </a:t>
                      </a:r>
                      <a:r>
                        <a:rPr kumimoji="0" lang="en-GB" sz="1800" b="0" i="1" u="none" strike="noStrike" cap="none" normalizeH="0" baseline="0" dirty="0">
                          <a:ln>
                            <a:noFill/>
                          </a:ln>
                          <a:solidFill>
                            <a:schemeClr val="tx1"/>
                          </a:solidFill>
                          <a:effectLst/>
                          <a:latin typeface="+mn-lt"/>
                        </a:rPr>
                        <a:t>list</a:t>
                      </a:r>
                      <a:endParaRPr kumimoji="0" lang="en-GB" sz="1800" b="1" i="0" u="none" strike="noStrike" cap="none" normalizeH="0" baseline="0" dirty="0">
                        <a:ln>
                          <a:noFill/>
                        </a:ln>
                        <a:solidFill>
                          <a:srgbClr val="134183"/>
                        </a:solidFill>
                        <a:effectLst/>
                        <a:latin typeface="+mn-lt"/>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7"/>
                  </a:ext>
                </a:extLst>
              </a:tr>
              <a:tr h="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a:ln>
                            <a:noFill/>
                          </a:ln>
                          <a:solidFill>
                            <a:schemeClr val="tx1"/>
                          </a:solidFill>
                          <a:effectLst/>
                          <a:latin typeface="Consolas" panose="020B0609020204030204" pitchFamily="49" charset="0"/>
                        </a:rPr>
                        <a:t>list</a:t>
                      </a:r>
                      <a:r>
                        <a:rPr kumimoji="0" lang="en-GB" sz="1600" b="0" i="0" u="none" strike="noStrike" cap="none" normalizeH="0" baseline="0">
                          <a:ln>
                            <a:noFill/>
                          </a:ln>
                          <a:solidFill>
                            <a:schemeClr val="tx1"/>
                          </a:solidFill>
                          <a:effectLst/>
                          <a:latin typeface="Consolas" panose="020B0609020204030204" pitchFamily="49" charset="0"/>
                        </a:rPr>
                        <a:t>.remove(</a:t>
                      </a:r>
                      <a:r>
                        <a:rPr kumimoji="0" lang="en-GB" sz="1600" b="0" i="1" u="none" strike="noStrike" cap="none" normalizeH="0" baseline="0">
                          <a:ln>
                            <a:noFill/>
                          </a:ln>
                          <a:solidFill>
                            <a:schemeClr val="tx1"/>
                          </a:solidFill>
                          <a:effectLst/>
                          <a:latin typeface="Consolas" panose="020B0609020204030204" pitchFamily="49" charset="0"/>
                        </a:rPr>
                        <a:t>item</a:t>
                      </a:r>
                      <a:r>
                        <a:rPr kumimoji="0" lang="en-GB" sz="1600" b="0" i="0" u="none" strike="noStrike" cap="none" normalizeH="0" baseline="0">
                          <a:ln>
                            <a:noFill/>
                          </a:ln>
                          <a:solidFill>
                            <a:schemeClr val="tx1"/>
                          </a:solidFill>
                          <a:effectLst/>
                          <a:latin typeface="Consolas" panose="020B0609020204030204" pitchFamily="49"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mn-lt"/>
                        </a:rPr>
                        <a:t>Remove the first </a:t>
                      </a:r>
                      <a:r>
                        <a:rPr kumimoji="0" lang="en-GB" sz="1800" b="0" i="1" u="none" strike="noStrike" cap="none" normalizeH="0" baseline="0" dirty="0">
                          <a:ln>
                            <a:noFill/>
                          </a:ln>
                          <a:solidFill>
                            <a:schemeClr val="tx1"/>
                          </a:solidFill>
                          <a:effectLst/>
                          <a:latin typeface="+mn-lt"/>
                        </a:rPr>
                        <a:t>item</a:t>
                      </a:r>
                      <a:r>
                        <a:rPr kumimoji="0" lang="en-GB" sz="1800" b="0" i="0" u="none" strike="noStrike" cap="none" normalizeH="0" baseline="0" dirty="0">
                          <a:ln>
                            <a:noFill/>
                          </a:ln>
                          <a:solidFill>
                            <a:schemeClr val="tx1"/>
                          </a:solidFill>
                          <a:effectLst/>
                          <a:latin typeface="+mn-lt"/>
                        </a:rPr>
                        <a:t> from the </a:t>
                      </a:r>
                      <a:r>
                        <a:rPr kumimoji="0" lang="en-GB" sz="1800" b="0" i="1" u="none" strike="noStrike" cap="none" normalizeH="0" baseline="0" dirty="0">
                          <a:ln>
                            <a:noFill/>
                          </a:ln>
                          <a:solidFill>
                            <a:schemeClr val="tx1"/>
                          </a:solidFill>
                          <a:effectLst/>
                          <a:latin typeface="+mn-lt"/>
                        </a:rPr>
                        <a:t>list</a:t>
                      </a:r>
                      <a:endParaRPr kumimoji="0" lang="en-GB" sz="1800" b="1" i="1" u="none" strike="noStrike" cap="none" normalizeH="0" baseline="0" dirty="0">
                        <a:ln>
                          <a:noFill/>
                        </a:ln>
                        <a:solidFill>
                          <a:srgbClr val="134183"/>
                        </a:solidFill>
                        <a:effectLst/>
                        <a:latin typeface="+mn-lt"/>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8"/>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1" u="none" strike="noStrike" cap="none" normalizeH="0" baseline="0" dirty="0" err="1">
                          <a:ln>
                            <a:noFill/>
                          </a:ln>
                          <a:solidFill>
                            <a:schemeClr val="tx1"/>
                          </a:solidFill>
                          <a:effectLst/>
                          <a:latin typeface="Consolas" panose="020B0609020204030204" pitchFamily="49" charset="0"/>
                        </a:rPr>
                        <a:t>list</a:t>
                      </a:r>
                      <a:r>
                        <a:rPr kumimoji="0" lang="en-GB" sz="1600" b="0" i="0" u="none" strike="noStrike" cap="none" normalizeH="0" baseline="0" dirty="0" err="1">
                          <a:ln>
                            <a:noFill/>
                          </a:ln>
                          <a:solidFill>
                            <a:schemeClr val="tx1"/>
                          </a:solidFill>
                          <a:effectLst/>
                          <a:latin typeface="Consolas" panose="020B0609020204030204" pitchFamily="49" charset="0"/>
                        </a:rPr>
                        <a:t>.reverse</a:t>
                      </a:r>
                      <a:r>
                        <a:rPr kumimoji="0" lang="en-GB" sz="1600" b="0" i="0" u="none" strike="noStrike" cap="none" normalizeH="0" baseline="0" dirty="0">
                          <a:ln>
                            <a:noFill/>
                          </a:ln>
                          <a:solidFill>
                            <a:schemeClr val="tx1"/>
                          </a:solidFill>
                          <a:effectLst/>
                          <a:latin typeface="Consolas" panose="020B0609020204030204" pitchFamily="49" charset="0"/>
                        </a:rPr>
                        <a:t>()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800" b="0" i="0" u="none" strike="noStrike" cap="none" normalizeH="0" baseline="0" dirty="0">
                          <a:ln>
                            <a:noFill/>
                          </a:ln>
                          <a:solidFill>
                            <a:schemeClr val="tx1"/>
                          </a:solidFill>
                          <a:effectLst/>
                          <a:latin typeface="+mn-lt"/>
                        </a:rPr>
                        <a:t>Reverse the </a:t>
                      </a:r>
                      <a:r>
                        <a:rPr kumimoji="0" lang="en-GB" sz="1800" b="0" i="1" u="none" strike="noStrike" cap="none" normalizeH="0" baseline="0" dirty="0">
                          <a:ln>
                            <a:noFill/>
                          </a:ln>
                          <a:solidFill>
                            <a:schemeClr val="tx1"/>
                          </a:solidFill>
                          <a:effectLst/>
                          <a:latin typeface="+mn-lt"/>
                        </a:rPr>
                        <a:t>list</a:t>
                      </a:r>
                      <a:r>
                        <a:rPr kumimoji="0" lang="en-GB" sz="1800" b="0" i="0" u="none" strike="noStrike" cap="none" normalizeH="0" baseline="0" dirty="0">
                          <a:ln>
                            <a:noFill/>
                          </a:ln>
                          <a:solidFill>
                            <a:schemeClr val="tx1"/>
                          </a:solidFill>
                          <a:effectLst/>
                          <a:latin typeface="+mn-lt"/>
                        </a:rPr>
                        <a:t> in-place</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9"/>
                  </a:ext>
                </a:extLst>
              </a:tr>
              <a:tr h="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nsolas" panose="020B0609020204030204" pitchFamily="49" charset="0"/>
                        </a:rPr>
                        <a:t>list</a:t>
                      </a:r>
                      <a:r>
                        <a:rPr kumimoji="0" lang="en-GB" sz="1600" b="0" i="0" u="none" strike="noStrike" cap="none" normalizeH="0" baseline="0" dirty="0" err="1">
                          <a:ln>
                            <a:noFill/>
                          </a:ln>
                          <a:solidFill>
                            <a:schemeClr val="tx1"/>
                          </a:solidFill>
                          <a:effectLst/>
                          <a:latin typeface="Consolas" panose="020B0609020204030204" pitchFamily="49" charset="0"/>
                        </a:rPr>
                        <a:t>.sort</a:t>
                      </a:r>
                      <a:r>
                        <a:rPr kumimoji="0" lang="en-GB" sz="1600" b="0" i="0" u="none" strike="noStrike" cap="none" normalizeH="0" baseline="0" dirty="0">
                          <a:ln>
                            <a:noFill/>
                          </a:ln>
                          <a:solidFill>
                            <a:schemeClr val="tx1"/>
                          </a:solidFill>
                          <a:effectLst/>
                          <a:latin typeface="Consolas" panose="020B0609020204030204" pitchFamily="49" charset="0"/>
                        </a:rPr>
                        <a:t>(</a:t>
                      </a:r>
                      <a:r>
                        <a:rPr kumimoji="0" lang="en-GB" sz="1600" b="0" i="1" u="none" strike="noStrike" cap="none" normalizeH="0" baseline="0" dirty="0">
                          <a:ln>
                            <a:noFill/>
                          </a:ln>
                          <a:solidFill>
                            <a:schemeClr val="tx1"/>
                          </a:solidFill>
                          <a:effectLst/>
                          <a:latin typeface="Consolas" panose="020B0609020204030204" pitchFamily="49" charset="0"/>
                        </a:rPr>
                        <a:t>…</a:t>
                      </a:r>
                      <a:r>
                        <a:rPr kumimoji="0" lang="en-GB" sz="1600" b="0" i="0" u="none" strike="noStrike" cap="none" normalizeH="0" baseline="0" dirty="0">
                          <a:ln>
                            <a:noFill/>
                          </a:ln>
                          <a:solidFill>
                            <a:schemeClr val="tx1"/>
                          </a:solidFill>
                          <a:effectLst/>
                          <a:latin typeface="Consolas" panose="020B0609020204030204" pitchFamily="49"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mn-lt"/>
                        </a:rPr>
                        <a:t>Sort the </a:t>
                      </a:r>
                      <a:r>
                        <a:rPr kumimoji="0" lang="en-GB" sz="1800" b="0" i="1" u="none" strike="noStrike" cap="none" normalizeH="0" baseline="0" dirty="0">
                          <a:ln>
                            <a:noFill/>
                          </a:ln>
                          <a:solidFill>
                            <a:schemeClr val="tx1"/>
                          </a:solidFill>
                          <a:effectLst/>
                          <a:latin typeface="+mn-lt"/>
                        </a:rPr>
                        <a:t>list</a:t>
                      </a:r>
                      <a:r>
                        <a:rPr kumimoji="0" lang="en-GB" sz="1800" b="0" i="0" u="none" strike="noStrike" cap="none" normalizeH="0" baseline="0" dirty="0">
                          <a:ln>
                            <a:noFill/>
                          </a:ln>
                          <a:solidFill>
                            <a:schemeClr val="tx1"/>
                          </a:solidFill>
                          <a:effectLst/>
                          <a:latin typeface="+mn-lt"/>
                        </a:rPr>
                        <a:t> in-place - arguments are the same as sorted()</a:t>
                      </a:r>
                      <a:endParaRPr kumimoji="0" lang="en-GB" sz="1800" b="1" i="0" u="none" strike="noStrike" cap="none" normalizeH="0" baseline="0" dirty="0">
                        <a:ln>
                          <a:noFill/>
                        </a:ln>
                        <a:solidFill>
                          <a:srgbClr val="134183"/>
                        </a:solidFill>
                        <a:effectLst/>
                        <a:latin typeface="+mn-lt"/>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10"/>
                  </a:ext>
                </a:extLst>
              </a:tr>
            </a:tbl>
          </a:graphicData>
        </a:graphic>
      </p:graphicFrame>
      <p:sp>
        <p:nvSpPr>
          <p:cNvPr id="4" name="Slide Number Placeholder 3">
            <a:extLst>
              <a:ext uri="{FF2B5EF4-FFF2-40B4-BE49-F238E27FC236}">
                <a16:creationId xmlns:a16="http://schemas.microsoft.com/office/drawing/2014/main" id="{68A1B052-C5CF-785C-BB54-06FB976ECB4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295350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Sets</a:t>
            </a:r>
          </a:p>
        </p:txBody>
      </p:sp>
      <p:sp>
        <p:nvSpPr>
          <p:cNvPr id="16387" name="Rectangle 3"/>
          <p:cNvSpPr>
            <a:spLocks noGrp="1" noChangeArrowheads="1"/>
          </p:cNvSpPr>
          <p:nvPr>
            <p:ph sz="quarter" idx="4"/>
          </p:nvPr>
        </p:nvSpPr>
        <p:spPr/>
        <p:txBody>
          <a:bodyPr/>
          <a:lstStyle/>
          <a:p>
            <a:pPr>
              <a:spcBef>
                <a:spcPts val="600"/>
              </a:spcBef>
            </a:pPr>
            <a:r>
              <a:rPr lang="en-GB" b="1" dirty="0">
                <a:solidFill>
                  <a:schemeClr val="tx1"/>
                </a:solidFill>
              </a:rPr>
              <a:t>A set is an </a:t>
            </a:r>
            <a:r>
              <a:rPr lang="en-GB" b="1" i="1" dirty="0">
                <a:solidFill>
                  <a:schemeClr val="tx1"/>
                </a:solidFill>
              </a:rPr>
              <a:t>unordered</a:t>
            </a:r>
            <a:r>
              <a:rPr lang="en-GB" b="1" dirty="0">
                <a:solidFill>
                  <a:schemeClr val="tx1"/>
                </a:solidFill>
              </a:rPr>
              <a:t> container of object references:</a:t>
            </a:r>
          </a:p>
          <a:p>
            <a:pPr marL="457200" lvl="1" indent="-228600">
              <a:spcBef>
                <a:spcPts val="600"/>
              </a:spcBef>
              <a:buFont typeface="Arial" panose="020B0604020202020204" pitchFamily="34" charset="0"/>
              <a:buChar char="•"/>
            </a:pPr>
            <a:r>
              <a:rPr lang="en-GB" sz="1800" dirty="0"/>
              <a:t>A set is </a:t>
            </a:r>
            <a:r>
              <a:rPr lang="en-GB" sz="1800" i="1" dirty="0"/>
              <a:t>mutable</a:t>
            </a:r>
            <a:r>
              <a:rPr lang="en-GB" sz="1800" dirty="0"/>
              <a:t>, a </a:t>
            </a:r>
            <a:r>
              <a:rPr lang="en-GB" sz="1800" dirty="0" err="1"/>
              <a:t>frozenset</a:t>
            </a:r>
            <a:r>
              <a:rPr lang="en-GB" sz="1800" dirty="0"/>
              <a:t> is </a:t>
            </a:r>
            <a:r>
              <a:rPr lang="en-GB" sz="1800" i="1" dirty="0"/>
              <a:t>immutable.</a:t>
            </a:r>
          </a:p>
          <a:p>
            <a:pPr marL="457200" lvl="1" indent="-228600">
              <a:spcBef>
                <a:spcPts val="600"/>
              </a:spcBef>
              <a:buFont typeface="Arial" panose="020B0604020202020204" pitchFamily="34" charset="0"/>
              <a:buChar char="•"/>
            </a:pPr>
            <a:r>
              <a:rPr lang="en-GB" sz="1800" dirty="0"/>
              <a:t>Set items are unique.</a:t>
            </a:r>
          </a:p>
          <a:p>
            <a:pPr>
              <a:spcBef>
                <a:spcPts val="600"/>
              </a:spcBef>
            </a:pPr>
            <a:r>
              <a:rPr lang="en-GB" b="1" dirty="0">
                <a:solidFill>
                  <a:schemeClr val="tx1"/>
                </a:solidFill>
              </a:rPr>
              <a:t>Creating a set:</a:t>
            </a:r>
          </a:p>
          <a:p>
            <a:pPr marL="457200" lvl="1" indent="-228600">
              <a:spcBef>
                <a:spcPts val="600"/>
              </a:spcBef>
              <a:buFont typeface="Arial" panose="020B0604020202020204" pitchFamily="34" charset="0"/>
              <a:buChar char="•"/>
            </a:pPr>
            <a:r>
              <a:rPr lang="en-GB" sz="1800" dirty="0"/>
              <a:t>Any </a:t>
            </a:r>
            <a:r>
              <a:rPr lang="en-GB" sz="1800" dirty="0" err="1"/>
              <a:t>iterable</a:t>
            </a:r>
            <a:r>
              <a:rPr lang="en-GB" sz="1800" dirty="0"/>
              <a:t> type may be used.</a:t>
            </a:r>
          </a:p>
        </p:txBody>
      </p:sp>
      <p:sp>
        <p:nvSpPr>
          <p:cNvPr id="16388" name="Text Box 4"/>
          <p:cNvSpPr txBox="1">
            <a:spLocks noChangeArrowheads="1"/>
          </p:cNvSpPr>
          <p:nvPr/>
        </p:nvSpPr>
        <p:spPr bwMode="auto">
          <a:xfrm>
            <a:off x="973816" y="3424430"/>
            <a:ext cx="5398137" cy="211004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s1 = {5, 6, 7, 8, 5}</a:t>
            </a:r>
          </a:p>
          <a:p>
            <a:pPr>
              <a:spcBef>
                <a:spcPct val="0"/>
              </a:spcBef>
            </a:pPr>
            <a:r>
              <a:rPr lang="en-GB" sz="1800" dirty="0">
                <a:solidFill>
                  <a:schemeClr val="bg1"/>
                </a:solidFill>
                <a:latin typeface="Consolas" panose="020B0609020204030204" pitchFamily="49" charset="0"/>
              </a:rPr>
              <a:t>print(s1)</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s2 = set([9, 10, 11, 12, 9])</a:t>
            </a:r>
          </a:p>
          <a:p>
            <a:pPr>
              <a:spcBef>
                <a:spcPct val="0"/>
              </a:spcBef>
            </a:pPr>
            <a:r>
              <a:rPr lang="en-GB" sz="1800" dirty="0">
                <a:solidFill>
                  <a:schemeClr val="bg1"/>
                </a:solidFill>
                <a:latin typeface="Consolas" panose="020B0609020204030204" pitchFamily="49" charset="0"/>
              </a:rPr>
              <a:t>print(s2)</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s3 = </a:t>
            </a:r>
            <a:r>
              <a:rPr lang="en-GB" sz="1800" dirty="0" err="1">
                <a:solidFill>
                  <a:schemeClr val="bg1"/>
                </a:solidFill>
                <a:latin typeface="Consolas" panose="020B0609020204030204" pitchFamily="49" charset="0"/>
              </a:rPr>
              <a:t>frozenset</a:t>
            </a:r>
            <a:r>
              <a:rPr lang="en-GB" sz="1800" dirty="0">
                <a:solidFill>
                  <a:schemeClr val="bg1"/>
                </a:solidFill>
                <a:latin typeface="Consolas" panose="020B0609020204030204" pitchFamily="49" charset="0"/>
              </a:rPr>
              <a:t>([9, 10, 11, 12, 9])</a:t>
            </a:r>
          </a:p>
          <a:p>
            <a:pPr>
              <a:spcBef>
                <a:spcPct val="0"/>
              </a:spcBef>
            </a:pPr>
            <a:r>
              <a:rPr lang="en-GB" sz="1800" dirty="0">
                <a:solidFill>
                  <a:schemeClr val="bg1"/>
                </a:solidFill>
                <a:latin typeface="Consolas" panose="020B0609020204030204" pitchFamily="49" charset="0"/>
              </a:rPr>
              <a:t>print(s3)</a:t>
            </a:r>
          </a:p>
        </p:txBody>
      </p:sp>
      <p:sp>
        <p:nvSpPr>
          <p:cNvPr id="16389" name="Text Box 6"/>
          <p:cNvSpPr txBox="1">
            <a:spLocks noChangeArrowheads="1"/>
          </p:cNvSpPr>
          <p:nvPr/>
        </p:nvSpPr>
        <p:spPr bwMode="auto">
          <a:xfrm>
            <a:off x="3576284" y="5398960"/>
            <a:ext cx="3477234" cy="92333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{8, 5, 6, 7}</a:t>
            </a:r>
          </a:p>
          <a:p>
            <a:pPr>
              <a:spcBef>
                <a:spcPct val="0"/>
              </a:spcBef>
            </a:pPr>
            <a:r>
              <a:rPr lang="en-GB" sz="1800" dirty="0">
                <a:latin typeface="Consolas" panose="020B0609020204030204" pitchFamily="49" charset="0"/>
              </a:rPr>
              <a:t>{9, 10, 11, 12}</a:t>
            </a:r>
          </a:p>
          <a:p>
            <a:pPr>
              <a:spcBef>
                <a:spcPct val="0"/>
              </a:spcBef>
            </a:pPr>
            <a:r>
              <a:rPr lang="de-DE" sz="1800" dirty="0">
                <a:latin typeface="Consolas" panose="020B0609020204030204" pitchFamily="49" charset="0"/>
              </a:rPr>
              <a:t>frozenset({9, 10, 11, 12})</a:t>
            </a:r>
          </a:p>
        </p:txBody>
      </p:sp>
      <p:sp>
        <p:nvSpPr>
          <p:cNvPr id="2" name="Slide Number Placeholder 1">
            <a:extLst>
              <a:ext uri="{FF2B5EF4-FFF2-40B4-BE49-F238E27FC236}">
                <a16:creationId xmlns:a16="http://schemas.microsoft.com/office/drawing/2014/main" id="{23BBC375-44D5-5B15-28D5-A580CA9CFFDB}"/>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370474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Set methods</a:t>
            </a:r>
          </a:p>
        </p:txBody>
      </p:sp>
      <p:sp>
        <p:nvSpPr>
          <p:cNvPr id="16387" name="Rectangle 3"/>
          <p:cNvSpPr>
            <a:spLocks noGrp="1" noChangeArrowheads="1"/>
          </p:cNvSpPr>
          <p:nvPr>
            <p:ph sz="quarter" idx="4"/>
          </p:nvPr>
        </p:nvSpPr>
        <p:spPr/>
        <p:txBody>
          <a:bodyPr>
            <a:normAutofit lnSpcReduction="10000"/>
          </a:bodyPr>
          <a:lstStyle/>
          <a:p>
            <a:r>
              <a:rPr lang="en-GB" b="1" dirty="0"/>
              <a:t>Add using the add method, remove using remove.</a:t>
            </a:r>
          </a:p>
          <a:p>
            <a:endParaRPr lang="en-GB" b="0" dirty="0"/>
          </a:p>
          <a:p>
            <a:endParaRPr lang="en-GB" b="0" dirty="0"/>
          </a:p>
          <a:p>
            <a:endParaRPr lang="en-GB" b="0" dirty="0"/>
          </a:p>
          <a:p>
            <a:endParaRPr lang="en-GB" b="0" dirty="0"/>
          </a:p>
          <a:p>
            <a:endParaRPr lang="en-GB" b="0" dirty="0"/>
          </a:p>
          <a:p>
            <a:endParaRPr lang="en-GB" b="0" dirty="0"/>
          </a:p>
          <a:p>
            <a:endParaRPr lang="en-GB" b="0" dirty="0"/>
          </a:p>
          <a:p>
            <a:r>
              <a:rPr lang="en-GB" b="1" dirty="0"/>
              <a:t>Other set methods:</a:t>
            </a:r>
          </a:p>
          <a:p>
            <a:pPr marL="457200" lvl="1" indent="-228600">
              <a:buFont typeface="Arial" panose="020B0604020202020204" pitchFamily="34" charset="0"/>
              <a:buChar char="•"/>
            </a:pPr>
            <a:r>
              <a:rPr lang="en-GB" sz="1800" dirty="0" err="1">
                <a:latin typeface="Consolas" panose="020B0609020204030204" pitchFamily="49" charset="0"/>
                <a:cs typeface="Courier New"/>
              </a:rPr>
              <a:t>len</a:t>
            </a:r>
            <a:r>
              <a:rPr lang="en-GB" sz="1800" dirty="0">
                <a:cs typeface="Courier New"/>
              </a:rPr>
              <a:t>			</a:t>
            </a:r>
            <a:r>
              <a:rPr lang="en-GB" sz="1800" dirty="0"/>
              <a:t>Return the number of elements in the set.</a:t>
            </a:r>
          </a:p>
          <a:p>
            <a:pPr marL="457200" lvl="1" indent="-228600">
              <a:buFont typeface="Arial" panose="020B0604020202020204" pitchFamily="34" charset="0"/>
              <a:buChar char="•"/>
            </a:pPr>
            <a:r>
              <a:rPr lang="en-GB" sz="1800" dirty="0">
                <a:latin typeface="Consolas" panose="020B0609020204030204" pitchFamily="49" charset="0"/>
                <a:cs typeface="Courier New"/>
              </a:rPr>
              <a:t>discard</a:t>
            </a:r>
            <a:r>
              <a:rPr lang="en-GB" sz="1800" dirty="0"/>
              <a:t>		Remove element </a:t>
            </a:r>
            <a:r>
              <a:rPr lang="en-GB" sz="1800" i="1" dirty="0"/>
              <a:t>if present.</a:t>
            </a:r>
          </a:p>
          <a:p>
            <a:pPr marL="457200" lvl="1" indent="-228600">
              <a:buFont typeface="Arial" panose="020B0604020202020204" pitchFamily="34" charset="0"/>
              <a:buChar char="•"/>
            </a:pPr>
            <a:r>
              <a:rPr lang="en-GB" sz="1800" dirty="0">
                <a:latin typeface="Consolas" panose="020B0609020204030204" pitchFamily="49" charset="0"/>
                <a:cs typeface="Courier New"/>
              </a:rPr>
              <a:t>pop</a:t>
            </a:r>
            <a:r>
              <a:rPr lang="en-GB" sz="1800" dirty="0"/>
              <a:t>			Remove and return the next element from the set.</a:t>
            </a:r>
          </a:p>
          <a:p>
            <a:pPr marL="457200" lvl="1" indent="-228600">
              <a:buFont typeface="Arial" panose="020B0604020202020204" pitchFamily="34" charset="0"/>
              <a:buChar char="•"/>
            </a:pPr>
            <a:r>
              <a:rPr lang="en-GB" sz="1800" dirty="0">
                <a:latin typeface="Consolas" panose="020B0609020204030204" pitchFamily="49" charset="0"/>
                <a:cs typeface="Courier New"/>
              </a:rPr>
              <a:t>clear</a:t>
            </a:r>
            <a:r>
              <a:rPr lang="en-GB" sz="1800" dirty="0">
                <a:cs typeface="Courier New"/>
              </a:rPr>
              <a:t> </a:t>
            </a:r>
            <a:r>
              <a:rPr lang="en-GB" sz="1800" dirty="0"/>
              <a:t>		Remove all elements.</a:t>
            </a:r>
          </a:p>
          <a:p>
            <a:endParaRPr lang="en-GB" b="0" dirty="0"/>
          </a:p>
          <a:p>
            <a:endParaRPr lang="en-GB" dirty="0"/>
          </a:p>
          <a:p>
            <a:endParaRPr lang="en-GB" dirty="0"/>
          </a:p>
          <a:p>
            <a:endParaRPr lang="en-GB" dirty="0"/>
          </a:p>
        </p:txBody>
      </p:sp>
      <p:sp>
        <p:nvSpPr>
          <p:cNvPr id="16388" name="Text Box 4"/>
          <p:cNvSpPr txBox="1">
            <a:spLocks noChangeArrowheads="1"/>
          </p:cNvSpPr>
          <p:nvPr/>
        </p:nvSpPr>
        <p:spPr bwMode="auto">
          <a:xfrm>
            <a:off x="792828" y="1797228"/>
            <a:ext cx="5626736" cy="19082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s4 = {23, 42, 66, 123}</a:t>
            </a:r>
          </a:p>
          <a:p>
            <a:pPr>
              <a:spcBef>
                <a:spcPct val="0"/>
              </a:spcBef>
            </a:pPr>
            <a:r>
              <a:rPr lang="en-GB" sz="1800" dirty="0">
                <a:solidFill>
                  <a:schemeClr val="bg1"/>
                </a:solidFill>
                <a:latin typeface="Consolas" panose="020B0609020204030204" pitchFamily="49" charset="0"/>
              </a:rPr>
              <a:t>s5 = {56, 27, 42}</a:t>
            </a:r>
          </a:p>
          <a:p>
            <a:pPr>
              <a:spcBef>
                <a:spcPct val="0"/>
              </a:spcBef>
            </a:pPr>
            <a:r>
              <a:rPr lang="en-GB" sz="1800" dirty="0">
                <a:solidFill>
                  <a:schemeClr val="bg1"/>
                </a:solidFill>
                <a:latin typeface="Consolas" panose="020B0609020204030204" pitchFamily="49" charset="0"/>
              </a:rPr>
              <a:t>print("{:20} {:20}".format(s4, s5))</a:t>
            </a:r>
          </a:p>
          <a:p>
            <a:pPr>
              <a:spcBef>
                <a:spcPct val="0"/>
              </a:spcBef>
            </a:pPr>
            <a:endParaRPr lang="en-GB"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s4.</a:t>
            </a:r>
            <a:r>
              <a:rPr lang="en-GB" sz="1800" b="1" dirty="0">
                <a:solidFill>
                  <a:schemeClr val="bg1"/>
                </a:solidFill>
                <a:latin typeface="Consolas" panose="020B0609020204030204" pitchFamily="49" charset="0"/>
              </a:rPr>
              <a:t>remove</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s5.</a:t>
            </a:r>
            <a:r>
              <a:rPr lang="en-GB" sz="1800" b="1" dirty="0">
                <a:solidFill>
                  <a:schemeClr val="bg1"/>
                </a:solidFill>
                <a:latin typeface="Consolas" panose="020B0609020204030204" pitchFamily="49" charset="0"/>
              </a:rPr>
              <a:t>add</a:t>
            </a:r>
            <a:r>
              <a:rPr lang="en-GB" sz="1800" dirty="0">
                <a:solidFill>
                  <a:schemeClr val="bg1"/>
                </a:solidFill>
                <a:latin typeface="Consolas" panose="020B0609020204030204" pitchFamily="49" charset="0"/>
              </a:rPr>
              <a:t>(123)</a:t>
            </a:r>
          </a:p>
          <a:p>
            <a:pPr>
              <a:spcBef>
                <a:spcPct val="0"/>
              </a:spcBef>
            </a:pPr>
            <a:r>
              <a:rPr lang="en-GB" sz="1800" dirty="0">
                <a:solidFill>
                  <a:schemeClr val="bg1"/>
                </a:solidFill>
                <a:latin typeface="Consolas" panose="020B0609020204030204" pitchFamily="49" charset="0"/>
              </a:rPr>
              <a:t>print("{:20} {:20}".format(s4, s5))</a:t>
            </a:r>
          </a:p>
        </p:txBody>
      </p:sp>
      <p:sp>
        <p:nvSpPr>
          <p:cNvPr id="16389" name="Text Box 6"/>
          <p:cNvSpPr txBox="1">
            <a:spLocks noChangeArrowheads="1"/>
          </p:cNvSpPr>
          <p:nvPr/>
        </p:nvSpPr>
        <p:spPr bwMode="auto">
          <a:xfrm>
            <a:off x="3775529" y="3663110"/>
            <a:ext cx="4448654" cy="5847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rPr>
              <a:t>{66, 123, 42, 23}    {56, 42, 27}</a:t>
            </a:r>
          </a:p>
          <a:p>
            <a:pPr>
              <a:spcBef>
                <a:spcPct val="0"/>
              </a:spcBef>
            </a:pPr>
            <a:r>
              <a:rPr lang="en-GB" sz="1600" dirty="0">
                <a:latin typeface="Consolas" panose="020B0609020204030204" pitchFamily="49" charset="0"/>
              </a:rPr>
              <a:t>{66, 42, 23}         {56, 123, 42, 27}</a:t>
            </a:r>
          </a:p>
        </p:txBody>
      </p:sp>
      <p:sp>
        <p:nvSpPr>
          <p:cNvPr id="2" name="Slide Number Placeholder 1">
            <a:extLst>
              <a:ext uri="{FF2B5EF4-FFF2-40B4-BE49-F238E27FC236}">
                <a16:creationId xmlns:a16="http://schemas.microsoft.com/office/drawing/2014/main" id="{058F1D7F-E848-0D3B-CC7D-4506927D726B}"/>
              </a:ext>
            </a:extLst>
          </p:cNvPr>
          <p:cNvSpPr>
            <a:spLocks noGrp="1"/>
          </p:cNvSpPr>
          <p:nvPr>
            <p:ph type="sldNum" sz="quarter" idx="12"/>
          </p:nvPr>
        </p:nvSpPr>
        <p:spPr/>
        <p:txBody>
          <a:bodyPr/>
          <a:lstStyle/>
          <a:p>
            <a:fld id="{EF892D59-8F09-EF4B-AD6D-DA609442F868}" type="slidenum">
              <a:rPr lang="en-GB" smtClean="0"/>
              <a:pPr/>
              <a:t>16</a:t>
            </a:fld>
            <a:endParaRPr lang="en-GB" dirty="0"/>
          </a:p>
        </p:txBody>
      </p:sp>
    </p:spTree>
    <p:extLst>
      <p:ext uri="{BB962C8B-B14F-4D97-AF65-F5344CB8AC3E}">
        <p14:creationId xmlns:p14="http://schemas.microsoft.com/office/powerpoint/2010/main" val="1778653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Exploiting sets</a:t>
            </a:r>
          </a:p>
        </p:txBody>
      </p:sp>
      <p:sp>
        <p:nvSpPr>
          <p:cNvPr id="17411" name="Rectangle 3"/>
          <p:cNvSpPr>
            <a:spLocks noGrp="1" noChangeArrowheads="1"/>
          </p:cNvSpPr>
          <p:nvPr>
            <p:ph sz="quarter" idx="4"/>
          </p:nvPr>
        </p:nvSpPr>
        <p:spPr/>
        <p:txBody>
          <a:bodyPr/>
          <a:lstStyle/>
          <a:p>
            <a:pPr>
              <a:spcBef>
                <a:spcPts val="600"/>
              </a:spcBef>
            </a:pPr>
            <a:r>
              <a:rPr lang="en-GB" b="1" dirty="0">
                <a:solidFill>
                  <a:schemeClr val="tx1"/>
                </a:solidFill>
              </a:rPr>
              <a:t>How do I remove duplicates from a list?</a:t>
            </a:r>
          </a:p>
          <a:p>
            <a:pPr marL="457200" lvl="1" indent="-228600">
              <a:spcBef>
                <a:spcPts val="600"/>
              </a:spcBef>
              <a:buFont typeface="Arial" panose="020B0604020202020204" pitchFamily="34" charset="0"/>
              <a:buChar char="•"/>
            </a:pPr>
            <a:r>
              <a:rPr lang="en-GB" sz="1800" dirty="0">
                <a:latin typeface="Montserrat"/>
              </a:rPr>
              <a:t>But we lose the original order</a:t>
            </a:r>
          </a:p>
          <a:p>
            <a:pPr lvl="1">
              <a:spcBef>
                <a:spcPts val="600"/>
              </a:spcBef>
            </a:pPr>
            <a:endParaRPr lang="en-GB" dirty="0"/>
          </a:p>
          <a:p>
            <a:pPr lvl="1">
              <a:spcBef>
                <a:spcPts val="600"/>
              </a:spcBef>
            </a:pPr>
            <a:endParaRPr lang="en-GB" dirty="0"/>
          </a:p>
          <a:p>
            <a:pPr lvl="1">
              <a:spcBef>
                <a:spcPts val="600"/>
              </a:spcBef>
            </a:pPr>
            <a:endParaRPr lang="en-GB" dirty="0"/>
          </a:p>
          <a:p>
            <a:pPr marL="88900" lvl="1" indent="0">
              <a:spcBef>
                <a:spcPts val="600"/>
              </a:spcBef>
              <a:buNone/>
            </a:pPr>
            <a:endParaRPr lang="en-GB" dirty="0"/>
          </a:p>
          <a:p>
            <a:pPr marL="88900" lvl="1" indent="0">
              <a:spcBef>
                <a:spcPts val="600"/>
              </a:spcBef>
              <a:buNone/>
            </a:pPr>
            <a:endParaRPr lang="en-GB" dirty="0"/>
          </a:p>
          <a:p>
            <a:pPr marL="88900" lvl="1" indent="0">
              <a:spcBef>
                <a:spcPts val="600"/>
              </a:spcBef>
              <a:buNone/>
            </a:pPr>
            <a:endParaRPr lang="en-GB" dirty="0"/>
          </a:p>
          <a:p>
            <a:pPr>
              <a:spcBef>
                <a:spcPts val="600"/>
              </a:spcBef>
            </a:pPr>
            <a:r>
              <a:rPr lang="en-GB" b="1" dirty="0">
                <a:solidFill>
                  <a:schemeClr val="tx1"/>
                </a:solidFill>
              </a:rPr>
              <a:t>How do I remove several items from a list?</a:t>
            </a:r>
          </a:p>
          <a:p>
            <a:pPr marL="457200" lvl="1" indent="-228600">
              <a:spcBef>
                <a:spcPts val="600"/>
              </a:spcBef>
              <a:buFont typeface="Arial,Sans-Serif"/>
              <a:buChar char="•"/>
            </a:pPr>
            <a:r>
              <a:rPr lang="en-GB" sz="1800" dirty="0">
                <a:latin typeface="+mn-lt"/>
                <a:cs typeface="Arial"/>
              </a:rPr>
              <a:t>Subtract sets and convert back into a list, of course.</a:t>
            </a:r>
          </a:p>
          <a:p>
            <a:pPr>
              <a:spcBef>
                <a:spcPts val="600"/>
              </a:spcBef>
            </a:pPr>
            <a:endParaRPr lang="en-GB" b="1" dirty="0">
              <a:solidFill>
                <a:schemeClr val="tx1"/>
              </a:solidFill>
            </a:endParaRPr>
          </a:p>
        </p:txBody>
      </p:sp>
      <p:sp>
        <p:nvSpPr>
          <p:cNvPr id="17412" name="Text Box 4"/>
          <p:cNvSpPr txBox="1">
            <a:spLocks noChangeArrowheads="1"/>
          </p:cNvSpPr>
          <p:nvPr/>
        </p:nvSpPr>
        <p:spPr bwMode="auto">
          <a:xfrm>
            <a:off x="869732" y="2461189"/>
            <a:ext cx="6263253"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a:t>
            </a:r>
            <a:r>
              <a:rPr lang="en-GB" sz="1800" b="1" dirty="0">
                <a:solidFill>
                  <a:schemeClr val="bg1"/>
                </a:solidFill>
                <a:latin typeface="Consolas" panose="020B0609020204030204" pitchFamily="49" charset="0"/>
              </a:rPr>
              <a:t>list</a:t>
            </a:r>
            <a:r>
              <a:rPr lang="en-GB" sz="1800" dirty="0">
                <a:solidFill>
                  <a:schemeClr val="bg1"/>
                </a:solidFill>
                <a:latin typeface="Consolas" panose="020B0609020204030204" pitchFamily="49" charset="0"/>
              </a:rPr>
              <a:t>(</a:t>
            </a:r>
            <a:r>
              <a:rPr lang="en-GB" sz="1800" b="1" dirty="0">
                <a:solidFill>
                  <a:schemeClr val="bg1"/>
                </a:solidFill>
                <a:latin typeface="Consolas" panose="020B0609020204030204" pitchFamily="49" charset="0"/>
              </a:rPr>
              <a:t>set</a:t>
            </a:r>
            <a:r>
              <a:rPr lang="en-GB" sz="1800" dirty="0">
                <a:solidFill>
                  <a:schemeClr val="bg1"/>
                </a:solidFill>
                <a:latin typeface="Consolas" panose="020B0609020204030204" pitchFamily="49" charset="0"/>
              </a:rPr>
              <a:t>(cheese))  </a:t>
            </a:r>
          </a:p>
        </p:txBody>
      </p:sp>
      <p:sp>
        <p:nvSpPr>
          <p:cNvPr id="17413" name="Text Box 5"/>
          <p:cNvSpPr txBox="1">
            <a:spLocks noChangeArrowheads="1"/>
          </p:cNvSpPr>
          <p:nvPr/>
        </p:nvSpPr>
        <p:spPr bwMode="auto">
          <a:xfrm>
            <a:off x="2874466" y="3382587"/>
            <a:ext cx="7402989"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 'Stilton', '</a:t>
            </a:r>
            <a:r>
              <a:rPr lang="en-GB" sz="1800" dirty="0" err="1">
                <a:latin typeface="Consolas" panose="020B0609020204030204" pitchFamily="49" charset="0"/>
              </a:rPr>
              <a:t>Oke</a:t>
            </a:r>
            <a:r>
              <a:rPr lang="en-GB" sz="1800" dirty="0">
                <a:latin typeface="Consolas" panose="020B0609020204030204" pitchFamily="49" charset="0"/>
              </a:rPr>
              <a:t>']</a:t>
            </a:r>
          </a:p>
        </p:txBody>
      </p:sp>
      <p:cxnSp>
        <p:nvCxnSpPr>
          <p:cNvPr id="10" name="Straight Connector 9">
            <a:extLst>
              <a:ext uri="{FF2B5EF4-FFF2-40B4-BE49-F238E27FC236}">
                <a16:creationId xmlns:a16="http://schemas.microsoft.com/office/drawing/2014/main" id="{549B7A49-2F65-4493-8E37-5E44CE7F8813}"/>
              </a:ext>
            </a:extLst>
          </p:cNvPr>
          <p:cNvCxnSpPr>
            <a:cxnSpLocks/>
          </p:cNvCxnSpPr>
          <p:nvPr/>
        </p:nvCxnSpPr>
        <p:spPr>
          <a:xfrm>
            <a:off x="2229578" y="3316606"/>
            <a:ext cx="46121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6D79C297-2F3E-433B-AA7F-CDFE568E4126}"/>
              </a:ext>
            </a:extLst>
          </p:cNvPr>
          <p:cNvCxnSpPr>
            <a:cxnSpLocks/>
          </p:cNvCxnSpPr>
          <p:nvPr/>
        </p:nvCxnSpPr>
        <p:spPr>
          <a:xfrm flipH="1">
            <a:off x="2457470" y="3315065"/>
            <a:ext cx="2799" cy="73461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7AA783B5-5B38-4B76-8A5B-B18D3162E4C7}"/>
              </a:ext>
            </a:extLst>
          </p:cNvPr>
          <p:cNvCxnSpPr>
            <a:cxnSpLocks/>
          </p:cNvCxnSpPr>
          <p:nvPr/>
        </p:nvCxnSpPr>
        <p:spPr>
          <a:xfrm>
            <a:off x="2478158" y="4049635"/>
            <a:ext cx="20721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7415" name="Text Box 8"/>
          <p:cNvSpPr txBox="1">
            <a:spLocks noChangeArrowheads="1"/>
          </p:cNvSpPr>
          <p:nvPr/>
        </p:nvSpPr>
        <p:spPr bwMode="auto">
          <a:xfrm>
            <a:off x="2606963" y="3880868"/>
            <a:ext cx="62744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list() is required, otherwise 'cheese' would now refer to a set</a:t>
            </a:r>
          </a:p>
        </p:txBody>
      </p:sp>
      <p:sp>
        <p:nvSpPr>
          <p:cNvPr id="17414" name="Text Box 7"/>
          <p:cNvSpPr txBox="1">
            <a:spLocks noChangeArrowheads="1"/>
          </p:cNvSpPr>
          <p:nvPr/>
        </p:nvSpPr>
        <p:spPr bwMode="auto">
          <a:xfrm>
            <a:off x="869732" y="4960909"/>
            <a:ext cx="7149714"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'Stilton', 'Cheshire']</a:t>
            </a:r>
          </a:p>
          <a:p>
            <a:pPr>
              <a:spcBef>
                <a:spcPct val="0"/>
              </a:spcBef>
            </a:pPr>
            <a:r>
              <a:rPr lang="en-GB" sz="1800" dirty="0">
                <a:solidFill>
                  <a:schemeClr val="bg1"/>
                </a:solidFill>
                <a:latin typeface="Consolas" panose="020B0609020204030204" pitchFamily="49" charset="0"/>
              </a:rPr>
              <a:t>cheese = list(set(cheese) - {'Stilton',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'Brie'})</a:t>
            </a:r>
          </a:p>
        </p:txBody>
      </p:sp>
      <p:sp>
        <p:nvSpPr>
          <p:cNvPr id="17417" name="Text Box 10"/>
          <p:cNvSpPr txBox="1">
            <a:spLocks noChangeArrowheads="1"/>
          </p:cNvSpPr>
          <p:nvPr/>
        </p:nvSpPr>
        <p:spPr bwMode="auto">
          <a:xfrm>
            <a:off x="2824828" y="5873017"/>
            <a:ext cx="6829425" cy="37623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['Cornish Yarg', 'Cheshire', 'Cheddar']</a:t>
            </a:r>
          </a:p>
        </p:txBody>
      </p:sp>
      <p:sp>
        <p:nvSpPr>
          <p:cNvPr id="2" name="Slide Number Placeholder 1">
            <a:extLst>
              <a:ext uri="{FF2B5EF4-FFF2-40B4-BE49-F238E27FC236}">
                <a16:creationId xmlns:a16="http://schemas.microsoft.com/office/drawing/2014/main" id="{EAAEDA2D-E6F8-11BA-8572-113CD5596D9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3070294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38B5-51DE-CE87-FE3A-3F8E3640E209}"/>
              </a:ext>
            </a:extLst>
          </p:cNvPr>
          <p:cNvSpPr>
            <a:spLocks noGrp="1"/>
          </p:cNvSpPr>
          <p:nvPr>
            <p:ph type="ctrTitle"/>
          </p:nvPr>
        </p:nvSpPr>
        <p:spPr/>
        <p:txBody>
          <a:bodyPr/>
          <a:lstStyle/>
          <a:p>
            <a:r>
              <a:rPr lang="en-GB" dirty="0"/>
              <a:t>Set operators and methods</a:t>
            </a:r>
          </a:p>
        </p:txBody>
      </p:sp>
      <p:sp>
        <p:nvSpPr>
          <p:cNvPr id="18435" name="Rectangle 3"/>
          <p:cNvSpPr>
            <a:spLocks noGrp="1" noChangeArrowheads="1"/>
          </p:cNvSpPr>
          <p:nvPr>
            <p:ph sz="quarter" idx="4"/>
          </p:nvPr>
        </p:nvSpPr>
        <p:spPr/>
        <p:txBody>
          <a:bodyPr/>
          <a:lstStyle/>
          <a:p>
            <a:pPr lvl="1"/>
            <a:endParaRPr lang="en-GB" sz="1800" dirty="0"/>
          </a:p>
        </p:txBody>
      </p:sp>
      <p:graphicFrame>
        <p:nvGraphicFramePr>
          <p:cNvPr id="922705" name="Group 81"/>
          <p:cNvGraphicFramePr>
            <a:graphicFrameLocks noGrp="1"/>
          </p:cNvGraphicFramePr>
          <p:nvPr>
            <p:ph type="pic" sz="quarter" idx="4294967295"/>
            <p:extLst>
              <p:ext uri="{D42A27DB-BD31-4B8C-83A1-F6EECF244321}">
                <p14:modId xmlns:p14="http://schemas.microsoft.com/office/powerpoint/2010/main" val="1229220277"/>
              </p:ext>
            </p:extLst>
          </p:nvPr>
        </p:nvGraphicFramePr>
        <p:xfrm>
          <a:off x="443922" y="1733108"/>
          <a:ext cx="7586403" cy="2275705"/>
        </p:xfrm>
        <a:graphic>
          <a:graphicData uri="http://schemas.openxmlformats.org/drawingml/2006/table">
            <a:tbl>
              <a:tblPr/>
              <a:tblGrid>
                <a:gridCol w="1199212">
                  <a:extLst>
                    <a:ext uri="{9D8B030D-6E8A-4147-A177-3AD203B41FA5}">
                      <a16:colId xmlns:a16="http://schemas.microsoft.com/office/drawing/2014/main" val="20000"/>
                    </a:ext>
                  </a:extLst>
                </a:gridCol>
                <a:gridCol w="3197901">
                  <a:extLst>
                    <a:ext uri="{9D8B030D-6E8A-4147-A177-3AD203B41FA5}">
                      <a16:colId xmlns:a16="http://schemas.microsoft.com/office/drawing/2014/main" val="20001"/>
                    </a:ext>
                  </a:extLst>
                </a:gridCol>
                <a:gridCol w="3189290">
                  <a:extLst>
                    <a:ext uri="{9D8B030D-6E8A-4147-A177-3AD203B41FA5}">
                      <a16:colId xmlns:a16="http://schemas.microsoft.com/office/drawing/2014/main" val="20002"/>
                    </a:ext>
                  </a:extLst>
                </a:gridCol>
              </a:tblGrid>
              <a:tr h="397375">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Operator</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Method</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1" i="0" u="none" strike="noStrike" cap="none" normalizeH="0" baseline="0" dirty="0">
                          <a:ln>
                            <a:noFill/>
                          </a:ln>
                          <a:solidFill>
                            <a:schemeClr val="tx1"/>
                          </a:solidFill>
                          <a:effectLst/>
                          <a:latin typeface="+mn-lt"/>
                          <a:cs typeface="Arial" panose="020B0604020202020204" pitchFamily="34" charset="0"/>
                        </a:rPr>
                        <a:t>Returns a new set containing</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64260">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2000" b="1" i="0" u="none" strike="noStrike" cap="none" normalizeH="0" baseline="0" dirty="0">
                          <a:ln>
                            <a:noFill/>
                          </a:ln>
                          <a:solidFill>
                            <a:srgbClr val="FF0000"/>
                          </a:solidFill>
                          <a:effectLst/>
                          <a:latin typeface="Consolas" panose="020B0609020204030204" pitchFamily="49" charset="0"/>
                        </a:rPr>
                        <a:t>&amp;</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Consolas" panose="020B0609020204030204" pitchFamily="49" charset="0"/>
                        </a:rPr>
                        <a:t>s6.</a:t>
                      </a:r>
                      <a:r>
                        <a:rPr kumimoji="0" lang="en-GB" sz="1400" b="1" i="0" u="none" strike="noStrike" cap="none" normalizeH="0" baseline="0" dirty="0">
                          <a:ln>
                            <a:noFill/>
                          </a:ln>
                          <a:solidFill>
                            <a:srgbClr val="FF0000"/>
                          </a:solidFill>
                          <a:effectLst/>
                          <a:latin typeface="Consolas" panose="020B0609020204030204" pitchFamily="49" charset="0"/>
                        </a:rPr>
                        <a:t>intersection</a:t>
                      </a:r>
                      <a:r>
                        <a:rPr kumimoji="0" lang="en-GB" sz="1400" b="1" i="0" u="none" strike="noStrike" cap="none" normalizeH="0" baseline="0" dirty="0">
                          <a:ln>
                            <a:noFill/>
                          </a:ln>
                          <a:solidFill>
                            <a:schemeClr val="tx1"/>
                          </a:solidFill>
                          <a:effectLst/>
                          <a:latin typeface="Consolas" panose="020B0609020204030204" pitchFamily="49" charset="0"/>
                        </a:rPr>
                        <a:t>(s7)</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mn-lt"/>
                        </a:rPr>
                        <a:t>Each item that is in both sets</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64260">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2000" b="1" i="0" u="none" strike="noStrike" cap="none" normalizeH="0" baseline="0" dirty="0">
                          <a:ln>
                            <a:noFill/>
                          </a:ln>
                          <a:solidFill>
                            <a:srgbClr val="0070C0"/>
                          </a:solidFill>
                          <a:effectLst/>
                          <a:latin typeface="Consolas" panose="020B0609020204030204" pitchFamily="49" charset="0"/>
                        </a:rPr>
                        <a:t>|</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Consolas" panose="020B0609020204030204" pitchFamily="49" charset="0"/>
                        </a:rPr>
                        <a:t>s6.</a:t>
                      </a:r>
                      <a:r>
                        <a:rPr kumimoji="0" lang="en-GB" sz="1400" b="1" i="0" u="none" strike="noStrike" cap="none" normalizeH="0" baseline="0" dirty="0">
                          <a:ln>
                            <a:noFill/>
                          </a:ln>
                          <a:solidFill>
                            <a:srgbClr val="0070C0"/>
                          </a:solidFill>
                          <a:effectLst/>
                          <a:latin typeface="Consolas" panose="020B0609020204030204" pitchFamily="49" charset="0"/>
                        </a:rPr>
                        <a:t>union</a:t>
                      </a:r>
                      <a:r>
                        <a:rPr kumimoji="0" lang="en-GB" sz="1400" b="1" i="0" u="none" strike="noStrike" cap="none" normalizeH="0" baseline="0" dirty="0">
                          <a:ln>
                            <a:noFill/>
                          </a:ln>
                          <a:solidFill>
                            <a:schemeClr val="tx1"/>
                          </a:solidFill>
                          <a:effectLst/>
                          <a:latin typeface="Consolas" panose="020B0609020204030204" pitchFamily="49" charset="0"/>
                        </a:rPr>
                        <a:t>(s7)</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mn-lt"/>
                        </a:rPr>
                        <a:t>All items in both sets</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364260">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2000" b="1" i="0" u="none" strike="noStrike" cap="none" normalizeH="0" baseline="0" dirty="0">
                          <a:ln>
                            <a:noFill/>
                          </a:ln>
                          <a:solidFill>
                            <a:srgbClr val="00B050"/>
                          </a:solidFill>
                          <a:effectLst/>
                          <a:latin typeface="Consolas" panose="020B0609020204030204" pitchFamily="49" charset="0"/>
                        </a:rPr>
                        <a:t>-</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Consolas" panose="020B0609020204030204" pitchFamily="49" charset="0"/>
                        </a:rPr>
                        <a:t>s6.</a:t>
                      </a:r>
                      <a:r>
                        <a:rPr kumimoji="0" lang="en-GB" sz="1400" b="1" i="0" u="none" strike="noStrike" cap="none" normalizeH="0" baseline="0" dirty="0">
                          <a:ln>
                            <a:noFill/>
                          </a:ln>
                          <a:solidFill>
                            <a:srgbClr val="00B050"/>
                          </a:solidFill>
                          <a:effectLst/>
                          <a:latin typeface="Consolas" panose="020B0609020204030204" pitchFamily="49" charset="0"/>
                        </a:rPr>
                        <a:t>difference</a:t>
                      </a:r>
                      <a:r>
                        <a:rPr kumimoji="0" lang="en-GB" sz="1400" b="1" i="0" u="none" strike="noStrike" cap="none" normalizeH="0" baseline="0" dirty="0">
                          <a:ln>
                            <a:noFill/>
                          </a:ln>
                          <a:solidFill>
                            <a:schemeClr val="tx1"/>
                          </a:solidFill>
                          <a:effectLst/>
                          <a:latin typeface="Consolas" panose="020B0609020204030204" pitchFamily="49" charset="0"/>
                        </a:rPr>
                        <a:t>(s7)</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mn-lt"/>
                        </a:rPr>
                        <a:t>Items in s6 not in s7</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r h="585024">
                <a:tc>
                  <a:txBody>
                    <a:bodyPr/>
                    <a:lstStyle/>
                    <a:p>
                      <a:pPr marL="0" marR="0" lvl="0" indent="0" algn="ctr" defTabSz="914400" rtl="0" eaLnBrk="0" fontAlgn="base" latinLnBrk="0" hangingPunct="0">
                        <a:lnSpc>
                          <a:spcPct val="120000"/>
                        </a:lnSpc>
                        <a:spcBef>
                          <a:spcPct val="60000"/>
                        </a:spcBef>
                        <a:spcAft>
                          <a:spcPct val="0"/>
                        </a:spcAft>
                        <a:buClr>
                          <a:schemeClr val="bg2"/>
                        </a:buClr>
                        <a:buSzTx/>
                        <a:buFontTx/>
                        <a:buNone/>
                        <a:tabLst/>
                      </a:pPr>
                      <a:r>
                        <a:rPr kumimoji="0" lang="en-GB" sz="2000" b="1" i="0" u="none" strike="noStrike" cap="none" normalizeH="0" baseline="0" dirty="0">
                          <a:ln>
                            <a:noFill/>
                          </a:ln>
                          <a:solidFill>
                            <a:srgbClr val="7030A0"/>
                          </a:solidFill>
                          <a:effectLst/>
                          <a:latin typeface="Consolas" panose="020B0609020204030204" pitchFamily="49" charset="0"/>
                        </a:rPr>
                        <a:t>^</a:t>
                      </a:r>
                    </a:p>
                  </a:txBody>
                  <a:tcPr marL="134217" marR="1342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Consolas" panose="020B0609020204030204" pitchFamily="49" charset="0"/>
                        </a:rPr>
                        <a:t>s6.</a:t>
                      </a:r>
                      <a:r>
                        <a:rPr kumimoji="0" lang="en-GB" sz="1400" b="1" i="0" u="none" strike="noStrike" cap="none" normalizeH="0" baseline="0" dirty="0">
                          <a:ln>
                            <a:noFill/>
                          </a:ln>
                          <a:solidFill>
                            <a:srgbClr val="7030A0"/>
                          </a:solidFill>
                          <a:effectLst/>
                          <a:latin typeface="Consolas" panose="020B0609020204030204" pitchFamily="49" charset="0"/>
                        </a:rPr>
                        <a:t>symmetric_difference</a:t>
                      </a:r>
                      <a:r>
                        <a:rPr kumimoji="0" lang="en-GB" sz="1400" b="1" i="0" u="none" strike="noStrike" cap="none" normalizeH="0" baseline="0" dirty="0">
                          <a:ln>
                            <a:noFill/>
                          </a:ln>
                          <a:solidFill>
                            <a:schemeClr val="tx1"/>
                          </a:solidFill>
                          <a:effectLst/>
                          <a:latin typeface="Consolas" panose="020B0609020204030204" pitchFamily="49" charset="0"/>
                        </a:rPr>
                        <a:t>(s7)</a:t>
                      </a:r>
                    </a:p>
                  </a:txBody>
                  <a:tcPr marL="134217" marR="1342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400" b="1" i="0" u="none" strike="noStrike" cap="none" normalizeH="0" baseline="0" dirty="0">
                          <a:ln>
                            <a:noFill/>
                          </a:ln>
                          <a:solidFill>
                            <a:schemeClr val="tx1"/>
                          </a:solidFill>
                          <a:effectLst/>
                          <a:latin typeface="+mn-lt"/>
                        </a:rPr>
                        <a:t>Items that occur in one set only</a:t>
                      </a:r>
                    </a:p>
                  </a:txBody>
                  <a:tcPr marL="134217" marR="1342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4"/>
                  </a:ext>
                </a:extLst>
              </a:tr>
            </a:tbl>
          </a:graphicData>
        </a:graphic>
      </p:graphicFrame>
      <p:sp>
        <p:nvSpPr>
          <p:cNvPr id="18462" name="Text Box 5"/>
          <p:cNvSpPr txBox="1">
            <a:spLocks noChangeArrowheads="1"/>
          </p:cNvSpPr>
          <p:nvPr/>
        </p:nvSpPr>
        <p:spPr bwMode="auto">
          <a:xfrm>
            <a:off x="8209733" y="1369527"/>
            <a:ext cx="3446462" cy="2215991"/>
          </a:xfrm>
          <a:prstGeom prst="rect">
            <a:avLst/>
          </a:prstGeom>
          <a:solidFill>
            <a:schemeClr val="tx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s6 = {23, 42, 66, 123}</a:t>
            </a:r>
          </a:p>
          <a:p>
            <a:pPr>
              <a:spcBef>
                <a:spcPct val="0"/>
              </a:spcBef>
            </a:pPr>
            <a:r>
              <a:rPr lang="en-GB" sz="1800" dirty="0">
                <a:solidFill>
                  <a:schemeClr val="bg1"/>
                </a:solidFill>
                <a:latin typeface="Consolas" panose="020B0609020204030204" pitchFamily="49" charset="0"/>
              </a:rPr>
              <a:t>s7 = {123, 56, 27, 42}</a:t>
            </a:r>
          </a:p>
          <a:p>
            <a:pPr>
              <a:spcBef>
                <a:spcPct val="0"/>
              </a:spcBef>
            </a:pPr>
            <a:endParaRPr lang="en-GB" dirty="0">
              <a:solidFill>
                <a:schemeClr val="bg1"/>
              </a:solidFill>
              <a:latin typeface="Consolas" panose="020B0609020204030204" pitchFamily="49" charset="0"/>
            </a:endParaRPr>
          </a:p>
          <a:p>
            <a:pPr>
              <a:spcBef>
                <a:spcPts val="600"/>
              </a:spcBef>
            </a:pPr>
            <a:r>
              <a:rPr lang="en-GB" sz="1800" dirty="0">
                <a:solidFill>
                  <a:schemeClr val="bg1"/>
                </a:solidFill>
                <a:latin typeface="Consolas" panose="020B0609020204030204" pitchFamily="49" charset="0"/>
              </a:rPr>
              <a:t>print(s6 </a:t>
            </a:r>
            <a:r>
              <a:rPr lang="en-GB" sz="1800" dirty="0">
                <a:solidFill>
                  <a:srgbClr val="FF0000"/>
                </a:solidFill>
                <a:latin typeface="Consolas" panose="020B0609020204030204" pitchFamily="49" charset="0"/>
              </a:rPr>
              <a:t>&amp;</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dirty="0">
                <a:solidFill>
                  <a:srgbClr val="00B0F0"/>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dirty="0">
                <a:solidFill>
                  <a:srgbClr val="00B050"/>
                </a:solidFill>
                <a:latin typeface="Consolas" panose="020B0609020204030204" pitchFamily="49" charset="0"/>
              </a:rPr>
              <a:t>-</a:t>
            </a:r>
            <a:r>
              <a:rPr lang="en-GB" sz="1800" dirty="0">
                <a:solidFill>
                  <a:schemeClr val="bg1"/>
                </a:solidFill>
                <a:latin typeface="Consolas" panose="020B0609020204030204" pitchFamily="49" charset="0"/>
              </a:rPr>
              <a:t> s7)</a:t>
            </a:r>
          </a:p>
          <a:p>
            <a:pPr>
              <a:spcBef>
                <a:spcPts val="600"/>
              </a:spcBef>
            </a:pPr>
            <a:r>
              <a:rPr lang="en-GB" sz="1800" dirty="0">
                <a:solidFill>
                  <a:schemeClr val="bg1"/>
                </a:solidFill>
                <a:latin typeface="Consolas" panose="020B0609020204030204" pitchFamily="49" charset="0"/>
              </a:rPr>
              <a:t>print(s6 </a:t>
            </a:r>
            <a:r>
              <a:rPr lang="en-GB" sz="1800" dirty="0">
                <a:solidFill>
                  <a:schemeClr val="accent3">
                    <a:lumMod val="75000"/>
                  </a:schemeClr>
                </a:solidFill>
                <a:latin typeface="Consolas" panose="020B0609020204030204" pitchFamily="49" charset="0"/>
              </a:rPr>
              <a:t>^</a:t>
            </a:r>
            <a:r>
              <a:rPr lang="en-GB" sz="1800" dirty="0">
                <a:solidFill>
                  <a:schemeClr val="bg1"/>
                </a:solidFill>
                <a:latin typeface="Consolas" panose="020B0609020204030204" pitchFamily="49" charset="0"/>
              </a:rPr>
              <a:t> s7)</a:t>
            </a:r>
          </a:p>
        </p:txBody>
      </p:sp>
      <p:sp>
        <p:nvSpPr>
          <p:cNvPr id="18463" name="Text Box 7"/>
          <p:cNvSpPr txBox="1">
            <a:spLocks noChangeArrowheads="1"/>
          </p:cNvSpPr>
          <p:nvPr/>
        </p:nvSpPr>
        <p:spPr bwMode="auto">
          <a:xfrm>
            <a:off x="8209733" y="3696992"/>
            <a:ext cx="3350597" cy="1431161"/>
          </a:xfrm>
          <a:prstGeom prst="rect">
            <a:avLst/>
          </a:prstGeom>
          <a:solidFill>
            <a:schemeClr val="accent2"/>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800" dirty="0">
                <a:latin typeface="Consolas" panose="020B0609020204030204" pitchFamily="49" charset="0"/>
              </a:rPr>
              <a:t>{42, 123}</a:t>
            </a:r>
          </a:p>
          <a:p>
            <a:pPr>
              <a:spcBef>
                <a:spcPts val="600"/>
              </a:spcBef>
            </a:pPr>
            <a:r>
              <a:rPr lang="en-GB" sz="1800" dirty="0">
                <a:latin typeface="Consolas" panose="020B0609020204030204" pitchFamily="49" charset="0"/>
              </a:rPr>
              <a:t>{66, 27, 42, 23, 56, 123}</a:t>
            </a:r>
          </a:p>
          <a:p>
            <a:pPr>
              <a:spcBef>
                <a:spcPts val="600"/>
              </a:spcBef>
            </a:pPr>
            <a:r>
              <a:rPr lang="en-GB" sz="1800" dirty="0">
                <a:latin typeface="Consolas" panose="020B0609020204030204" pitchFamily="49" charset="0"/>
              </a:rPr>
              <a:t>{66, 23}</a:t>
            </a:r>
          </a:p>
          <a:p>
            <a:pPr>
              <a:spcBef>
                <a:spcPts val="600"/>
              </a:spcBef>
            </a:pPr>
            <a:r>
              <a:rPr lang="en-GB" sz="1800" dirty="0">
                <a:latin typeface="Consolas" panose="020B0609020204030204" pitchFamily="49" charset="0"/>
              </a:rPr>
              <a:t>{66, 23, 56, 27}</a:t>
            </a:r>
          </a:p>
        </p:txBody>
      </p:sp>
      <p:pic>
        <p:nvPicPr>
          <p:cNvPr id="11" name="Picture 11" descr="A faint background image of a Venn diagram with three overlapping circles">
            <a:extLst>
              <a:ext uri="{FF2B5EF4-FFF2-40B4-BE49-F238E27FC236}">
                <a16:creationId xmlns:a16="http://schemas.microsoft.com/office/drawing/2014/main" id="{321DF04F-2304-34C6-2F48-2920FAE55541}"/>
              </a:ext>
            </a:extLst>
          </p:cNvPr>
          <p:cNvPicPr>
            <a:picLocks noChangeAspect="1"/>
          </p:cNvPicPr>
          <p:nvPr/>
        </p:nvPicPr>
        <p:blipFill>
          <a:blip r:embed="rId3"/>
          <a:stretch>
            <a:fillRect/>
          </a:stretch>
        </p:blipFill>
        <p:spPr>
          <a:xfrm>
            <a:off x="5383161" y="611668"/>
            <a:ext cx="5763013" cy="6152312"/>
          </a:xfrm>
          <a:prstGeom prst="rect">
            <a:avLst/>
          </a:prstGeom>
        </p:spPr>
      </p:pic>
      <p:sp>
        <p:nvSpPr>
          <p:cNvPr id="3" name="Slide Number Placeholder 2">
            <a:extLst>
              <a:ext uri="{FF2B5EF4-FFF2-40B4-BE49-F238E27FC236}">
                <a16:creationId xmlns:a16="http://schemas.microsoft.com/office/drawing/2014/main" id="{B6679A26-6B0B-A2FA-D6FA-03BEB5946287}"/>
              </a:ext>
            </a:extLst>
          </p:cNvPr>
          <p:cNvSpPr>
            <a:spLocks noGrp="1"/>
          </p:cNvSpPr>
          <p:nvPr>
            <p:ph type="sldNum" sz="quarter" idx="12"/>
          </p:nvPr>
        </p:nvSpPr>
        <p:spPr/>
        <p:txBody>
          <a:bodyPr/>
          <a:lstStyle/>
          <a:p>
            <a:fld id="{EF892D59-8F09-EF4B-AD6D-DA609442F868}" type="slidenum">
              <a:rPr lang="en-GB" smtClean="0"/>
              <a:pPr/>
              <a:t>18</a:t>
            </a:fld>
            <a:endParaRPr lang="en-GB"/>
          </a:p>
        </p:txBody>
      </p:sp>
    </p:spTree>
    <p:extLst>
      <p:ext uri="{BB962C8B-B14F-4D97-AF65-F5344CB8AC3E}">
        <p14:creationId xmlns:p14="http://schemas.microsoft.com/office/powerpoint/2010/main" val="25605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dirty="0"/>
              <a:t>Python dictionaries</a:t>
            </a:r>
          </a:p>
        </p:txBody>
      </p:sp>
      <p:sp>
        <p:nvSpPr>
          <p:cNvPr id="19459" name="Rectangle 3"/>
          <p:cNvSpPr>
            <a:spLocks noGrp="1" noChangeArrowheads="1"/>
          </p:cNvSpPr>
          <p:nvPr>
            <p:ph sz="quarter" idx="4"/>
          </p:nvPr>
        </p:nvSpPr>
        <p:spPr/>
        <p:txBody>
          <a:bodyPr/>
          <a:lstStyle/>
          <a:p>
            <a:pPr marL="0" indent="0">
              <a:buNone/>
            </a:pPr>
            <a:r>
              <a:rPr lang="en-GB" b="1" dirty="0">
                <a:solidFill>
                  <a:schemeClr val="tx1"/>
                </a:solidFill>
              </a:rPr>
              <a:t>A dictionary is an </a:t>
            </a:r>
            <a:r>
              <a:rPr lang="en-GB" b="1" i="1" dirty="0">
                <a:solidFill>
                  <a:schemeClr val="tx1"/>
                </a:solidFill>
              </a:rPr>
              <a:t>ordered (Python 3.6) </a:t>
            </a:r>
            <a:r>
              <a:rPr lang="en-GB" b="1" dirty="0">
                <a:solidFill>
                  <a:schemeClr val="tx1"/>
                </a:solidFill>
              </a:rPr>
              <a:t>container of objects:</a:t>
            </a:r>
            <a:endParaRPr lang="en-GB" dirty="0">
              <a:solidFill>
                <a:schemeClr val="tx1"/>
              </a:solidFill>
            </a:endParaRPr>
          </a:p>
          <a:p>
            <a:pPr marL="457200" indent="-228600">
              <a:buFont typeface="Arial"/>
              <a:buChar char="•"/>
            </a:pPr>
            <a:r>
              <a:rPr lang="en-GB" sz="1800" dirty="0">
                <a:solidFill>
                  <a:schemeClr val="tx1"/>
                </a:solidFill>
              </a:rPr>
              <a:t>Like sets but objects are accessed by keys.</a:t>
            </a:r>
          </a:p>
          <a:p>
            <a:pPr marL="457200" lvl="1" indent="-228600">
              <a:buFont typeface="Arial" panose="020B0604020202020204" pitchFamily="34" charset="0"/>
              <a:buChar char="•"/>
            </a:pPr>
            <a:r>
              <a:rPr lang="en-GB" sz="1800" dirty="0"/>
              <a:t>Constructed using { } or the built-in </a:t>
            </a:r>
            <a:r>
              <a:rPr lang="en-GB" sz="1800" dirty="0" err="1"/>
              <a:t>dict</a:t>
            </a:r>
            <a:r>
              <a:rPr lang="en-GB" sz="1800" dirty="0"/>
              <a:t>() function:</a:t>
            </a:r>
          </a:p>
          <a:p>
            <a:pPr marL="457200" lvl="1" indent="-228600">
              <a:buFont typeface="Arial" panose="020B0604020202020204" pitchFamily="34" charset="0"/>
              <a:buChar char="•"/>
            </a:pPr>
            <a:endParaRPr lang="en-GB" sz="1800" dirty="0"/>
          </a:p>
          <a:p>
            <a:pPr marL="228600" lvl="1" indent="0">
              <a:buNone/>
            </a:pPr>
            <a:endParaRPr lang="en-GB" sz="1800" dirty="0"/>
          </a:p>
          <a:p>
            <a:pPr marL="457200" lvl="1" indent="-228600">
              <a:buFont typeface="Arial" panose="020B0604020202020204" pitchFamily="34" charset="0"/>
              <a:buChar char="•"/>
            </a:pPr>
            <a:endParaRPr lang="en-GB" sz="1800" dirty="0"/>
          </a:p>
          <a:p>
            <a:pPr marL="457200" lvl="1" indent="-228600">
              <a:buFont typeface="Arial" panose="020B0604020202020204" pitchFamily="34" charset="0"/>
              <a:buChar char="•"/>
            </a:pPr>
            <a:r>
              <a:rPr lang="en-GB" sz="1800" dirty="0"/>
              <a:t>The key is usually a text string, or anything that yields a text string.</a:t>
            </a:r>
            <a:endParaRPr lang="en-GB" sz="1800" i="1" dirty="0"/>
          </a:p>
        </p:txBody>
      </p:sp>
      <p:sp>
        <p:nvSpPr>
          <p:cNvPr id="2" name="TextBox 1">
            <a:extLst>
              <a:ext uri="{FF2B5EF4-FFF2-40B4-BE49-F238E27FC236}">
                <a16:creationId xmlns:a16="http://schemas.microsoft.com/office/drawing/2014/main" id="{0EEC108F-8A9C-305F-01F6-E8B9AA0607B7}"/>
              </a:ext>
            </a:extLst>
          </p:cNvPr>
          <p:cNvSpPr txBox="1"/>
          <p:nvPr/>
        </p:nvSpPr>
        <p:spPr>
          <a:xfrm>
            <a:off x="1271424" y="2710259"/>
            <a:ext cx="8221217"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GB" i="1" dirty="0" err="1">
                <a:latin typeface="Consolas" panose="020B0609020204030204" pitchFamily="49" charset="0"/>
                <a:ea typeface="+mn-lt"/>
                <a:cs typeface="+mn-lt"/>
              </a:rPr>
              <a:t>varname</a:t>
            </a:r>
            <a:r>
              <a:rPr lang="en-GB" b="1" dirty="0">
                <a:latin typeface="Consolas" panose="020B0609020204030204" pitchFamily="49" charset="0"/>
                <a:cs typeface="Courier New"/>
              </a:rPr>
              <a:t> = {</a:t>
            </a:r>
            <a:r>
              <a:rPr lang="en-GB" i="1" dirty="0">
                <a:latin typeface="Consolas" panose="020B0609020204030204" pitchFamily="49" charset="0"/>
                <a:ea typeface="+mn-lt"/>
                <a:cs typeface="+mn-lt"/>
              </a:rPr>
              <a:t>key1</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object1</a:t>
            </a:r>
            <a:r>
              <a:rPr lang="en-GB" b="1" dirty="0">
                <a:latin typeface="Consolas" panose="020B0609020204030204" pitchFamily="49" charset="0"/>
                <a:cs typeface="Courier New"/>
              </a:rPr>
              <a:t>,</a:t>
            </a:r>
            <a:r>
              <a:rPr lang="en-GB" b="1" dirty="0">
                <a:latin typeface="Consolas" panose="020B0609020204030204" pitchFamily="49" charset="0"/>
                <a:ea typeface="+mn-lt"/>
                <a:cs typeface="Courier New"/>
              </a:rPr>
              <a:t> </a:t>
            </a:r>
            <a:r>
              <a:rPr lang="en-GB" i="1" dirty="0">
                <a:latin typeface="Consolas" panose="020B0609020204030204" pitchFamily="49" charset="0"/>
                <a:ea typeface="+mn-lt"/>
                <a:cs typeface="+mn-lt"/>
              </a:rPr>
              <a:t>key2</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object2</a:t>
            </a:r>
            <a:r>
              <a:rPr lang="en-GB" b="1" dirty="0">
                <a:latin typeface="Consolas" panose="020B0609020204030204" pitchFamily="49" charset="0"/>
                <a:cs typeface="Courier New"/>
              </a:rPr>
              <a:t>,</a:t>
            </a:r>
            <a:r>
              <a:rPr lang="en-GB" b="1" dirty="0">
                <a:latin typeface="Consolas" panose="020B0609020204030204" pitchFamily="49" charset="0"/>
                <a:ea typeface="+mn-lt"/>
                <a:cs typeface="Courier New"/>
              </a:rPr>
              <a:t> </a:t>
            </a:r>
            <a:r>
              <a:rPr lang="en-GB" i="1" dirty="0">
                <a:latin typeface="Consolas" panose="020B0609020204030204" pitchFamily="49" charset="0"/>
                <a:ea typeface="+mn-lt"/>
                <a:cs typeface="+mn-lt"/>
              </a:rPr>
              <a:t>key3</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object3</a:t>
            </a:r>
            <a:r>
              <a:rPr lang="en-GB" b="1" dirty="0">
                <a:latin typeface="Consolas" panose="020B0609020204030204" pitchFamily="49" charset="0"/>
                <a:cs typeface="Courier New"/>
              </a:rPr>
              <a:t>,…}</a:t>
            </a:r>
            <a:endParaRPr lang="en-GB" dirty="0">
              <a:latin typeface="Consolas" panose="020B0609020204030204" pitchFamily="49" charset="0"/>
              <a:cs typeface="Courier New"/>
            </a:endParaRPr>
          </a:p>
        </p:txBody>
      </p:sp>
      <p:sp>
        <p:nvSpPr>
          <p:cNvPr id="3" name="TextBox 2">
            <a:extLst>
              <a:ext uri="{FF2B5EF4-FFF2-40B4-BE49-F238E27FC236}">
                <a16:creationId xmlns:a16="http://schemas.microsoft.com/office/drawing/2014/main" id="{EF7FDBBB-C33B-F2E3-B083-74F0DE4A06DD}"/>
              </a:ext>
            </a:extLst>
          </p:cNvPr>
          <p:cNvSpPr txBox="1"/>
          <p:nvPr/>
        </p:nvSpPr>
        <p:spPr>
          <a:xfrm>
            <a:off x="1271423" y="3201022"/>
            <a:ext cx="8216589" cy="32316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0" numCol="1" spcCol="0" rtlCol="0" fromWordArt="0" anchor="t" anchorCtr="0" forceAA="0" compatLnSpc="1">
            <a:prstTxWarp prst="textNoShape">
              <a:avLst/>
            </a:prstTxWarp>
            <a:spAutoFit/>
          </a:bodyPr>
          <a:lstStyle/>
          <a:p>
            <a:r>
              <a:rPr lang="en-GB" i="1" dirty="0" err="1">
                <a:latin typeface="Consolas" panose="020B0609020204030204" pitchFamily="49" charset="0"/>
                <a:ea typeface="+mn-lt"/>
                <a:cs typeface="+mn-lt"/>
              </a:rPr>
              <a:t>varname</a:t>
            </a:r>
            <a:r>
              <a:rPr lang="en-GB" b="1" dirty="0">
                <a:latin typeface="Consolas" panose="020B0609020204030204" pitchFamily="49" charset="0"/>
                <a:cs typeface="Courier New"/>
              </a:rPr>
              <a:t> = </a:t>
            </a:r>
            <a:r>
              <a:rPr lang="en-GB" b="1" dirty="0" err="1">
                <a:latin typeface="Consolas" panose="020B0609020204030204" pitchFamily="49" charset="0"/>
                <a:cs typeface="Courier New"/>
              </a:rPr>
              <a:t>dict</a:t>
            </a:r>
            <a:r>
              <a:rPr lang="en-GB" b="1" dirty="0">
                <a:latin typeface="Consolas" panose="020B0609020204030204" pitchFamily="49" charset="0"/>
                <a:ea typeface="+mn-lt"/>
                <a:cs typeface="Courier New"/>
              </a:rPr>
              <a:t>(</a:t>
            </a:r>
            <a:r>
              <a:rPr lang="en-GB" i="1" dirty="0">
                <a:latin typeface="Consolas" panose="020B0609020204030204" pitchFamily="49" charset="0"/>
                <a:ea typeface="+mn-lt"/>
                <a:cs typeface="+mn-lt"/>
              </a:rPr>
              <a:t>key1</a:t>
            </a:r>
            <a:r>
              <a:rPr lang="en-GB" b="1" dirty="0">
                <a:latin typeface="Consolas" panose="020B0609020204030204" pitchFamily="49" charset="0"/>
                <a:ea typeface="+mn-lt"/>
                <a:cs typeface="Courier New"/>
              </a:rPr>
              <a:t>=</a:t>
            </a:r>
            <a:r>
              <a:rPr lang="en-GB" i="1" dirty="0">
                <a:latin typeface="Consolas" panose="020B0609020204030204" pitchFamily="49" charset="0"/>
                <a:ea typeface="+mn-lt"/>
                <a:cs typeface="+mn-lt"/>
              </a:rPr>
              <a:t>object1</a:t>
            </a:r>
            <a:r>
              <a:rPr lang="en-GB" b="1" dirty="0">
                <a:latin typeface="Consolas" panose="020B0609020204030204" pitchFamily="49" charset="0"/>
                <a:cs typeface="Courier New"/>
              </a:rPr>
              <a:t>,</a:t>
            </a:r>
            <a:r>
              <a:rPr lang="en-GB" b="1" dirty="0">
                <a:latin typeface="Consolas" panose="020B0609020204030204" pitchFamily="49" charset="0"/>
                <a:ea typeface="+mn-lt"/>
                <a:cs typeface="Courier New"/>
              </a:rPr>
              <a:t> </a:t>
            </a:r>
            <a:r>
              <a:rPr lang="en-GB" i="1" dirty="0">
                <a:latin typeface="Consolas" panose="020B0609020204030204" pitchFamily="49" charset="0"/>
                <a:ea typeface="+mn-lt"/>
                <a:cs typeface="+mn-lt"/>
              </a:rPr>
              <a:t>key2</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object2</a:t>
            </a:r>
            <a:r>
              <a:rPr lang="en-GB" b="1" dirty="0">
                <a:latin typeface="Consolas" panose="020B0609020204030204" pitchFamily="49" charset="0"/>
                <a:cs typeface="Courier New"/>
              </a:rPr>
              <a:t>,</a:t>
            </a:r>
            <a:r>
              <a:rPr lang="en-GB" b="1" dirty="0">
                <a:latin typeface="Consolas" panose="020B0609020204030204" pitchFamily="49" charset="0"/>
                <a:ea typeface="+mn-lt"/>
                <a:cs typeface="Courier New"/>
              </a:rPr>
              <a:t> </a:t>
            </a:r>
            <a:r>
              <a:rPr lang="en-GB" i="1" dirty="0">
                <a:latin typeface="Consolas" panose="020B0609020204030204" pitchFamily="49" charset="0"/>
                <a:ea typeface="+mn-lt"/>
                <a:cs typeface="+mn-lt"/>
              </a:rPr>
              <a:t>key3</a:t>
            </a:r>
            <a:r>
              <a:rPr lang="en-GB" b="1" dirty="0">
                <a:latin typeface="Consolas" panose="020B0609020204030204" pitchFamily="49" charset="0"/>
                <a:cs typeface="Courier New"/>
              </a:rPr>
              <a:t>=</a:t>
            </a:r>
            <a:r>
              <a:rPr lang="en-GB" i="1" dirty="0">
                <a:latin typeface="Consolas" panose="020B0609020204030204" pitchFamily="49" charset="0"/>
                <a:ea typeface="+mn-lt"/>
                <a:cs typeface="+mn-lt"/>
              </a:rPr>
              <a:t>object3</a:t>
            </a:r>
            <a:r>
              <a:rPr lang="en-GB" b="1" dirty="0">
                <a:latin typeface="Consolas" panose="020B0609020204030204" pitchFamily="49" charset="0"/>
                <a:cs typeface="Courier New"/>
              </a:rPr>
              <a:t>,…)</a:t>
            </a:r>
            <a:endParaRPr lang="en-GB" dirty="0">
              <a:latin typeface="Consolas" panose="020B0609020204030204" pitchFamily="49" charset="0"/>
              <a:cs typeface="Courier New"/>
            </a:endParaRPr>
          </a:p>
        </p:txBody>
      </p:sp>
      <p:sp>
        <p:nvSpPr>
          <p:cNvPr id="4" name="TextBox 3">
            <a:extLst>
              <a:ext uri="{FF2B5EF4-FFF2-40B4-BE49-F238E27FC236}">
                <a16:creationId xmlns:a16="http://schemas.microsoft.com/office/drawing/2014/main" id="{B20ECC70-BC23-800C-DDA8-C42A8B1F23E9}"/>
              </a:ext>
            </a:extLst>
          </p:cNvPr>
          <p:cNvSpPr txBox="1"/>
          <p:nvPr/>
        </p:nvSpPr>
        <p:spPr>
          <a:xfrm>
            <a:off x="1269242" y="4052769"/>
            <a:ext cx="3226719" cy="3385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GB" sz="1600" i="1" err="1">
                <a:latin typeface="Consolas" panose="020B0609020204030204" pitchFamily="49" charset="0"/>
                <a:ea typeface="+mn-lt"/>
                <a:cs typeface="+mn-lt"/>
              </a:rPr>
              <a:t>varname</a:t>
            </a:r>
            <a:r>
              <a:rPr lang="en-GB" sz="1600" b="1" dirty="0">
                <a:latin typeface="Consolas" panose="020B0609020204030204" pitchFamily="49" charset="0"/>
                <a:cs typeface="Courier New"/>
              </a:rPr>
              <a:t>[</a:t>
            </a:r>
            <a:r>
              <a:rPr lang="en-GB" sz="1600" i="1" dirty="0">
                <a:latin typeface="Consolas" panose="020B0609020204030204" pitchFamily="49" charset="0"/>
                <a:ea typeface="+mn-lt"/>
                <a:cs typeface="+mn-lt"/>
              </a:rPr>
              <a:t>key</a:t>
            </a:r>
            <a:r>
              <a:rPr lang="en-GB" sz="1600" b="1" dirty="0">
                <a:latin typeface="Consolas" panose="020B0609020204030204" pitchFamily="49" charset="0"/>
                <a:cs typeface="Courier New"/>
              </a:rPr>
              <a:t>]</a:t>
            </a:r>
            <a:r>
              <a:rPr lang="en-GB" sz="1600" b="1" dirty="0">
                <a:latin typeface="Consolas" panose="020B0609020204030204" pitchFamily="49" charset="0"/>
                <a:ea typeface="+mn-lt"/>
                <a:cs typeface="Courier New"/>
              </a:rPr>
              <a:t> </a:t>
            </a:r>
            <a:r>
              <a:rPr lang="en-GB" sz="1600" b="1" dirty="0">
                <a:latin typeface="Consolas" panose="020B0609020204030204" pitchFamily="49" charset="0"/>
                <a:cs typeface="Courier New"/>
              </a:rPr>
              <a:t>= </a:t>
            </a:r>
            <a:r>
              <a:rPr lang="en-GB" sz="1600" i="1" dirty="0">
                <a:latin typeface="Consolas" panose="020B0609020204030204" pitchFamily="49" charset="0"/>
                <a:ea typeface="+mn-lt"/>
                <a:cs typeface="+mn-lt"/>
              </a:rPr>
              <a:t>object</a:t>
            </a:r>
            <a:endParaRPr lang="en-GB" sz="1600">
              <a:latin typeface="Consolas" panose="020B0609020204030204" pitchFamily="49" charset="0"/>
              <a:ea typeface="+mn-lt"/>
              <a:cs typeface="+mn-lt"/>
            </a:endParaRPr>
          </a:p>
        </p:txBody>
      </p:sp>
      <p:sp>
        <p:nvSpPr>
          <p:cNvPr id="19460" name="Text Box 4"/>
          <p:cNvSpPr txBox="1">
            <a:spLocks noChangeArrowheads="1"/>
          </p:cNvSpPr>
          <p:nvPr/>
        </p:nvSpPr>
        <p:spPr bwMode="auto">
          <a:xfrm>
            <a:off x="1271423" y="4547505"/>
            <a:ext cx="8510270" cy="2154436"/>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Australia':'Canberra</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Eire':'Dublin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France':'Paris</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Finland':'Helsinki</a:t>
            </a:r>
            <a:r>
              <a:rPr lang="en-GB" sz="1800" dirty="0">
                <a:solidFill>
                  <a:schemeClr val="bg1"/>
                </a:solidFill>
                <a:latin typeface="Consolas" panose="020B0609020204030204" pitchFamily="49" charset="0"/>
              </a:rPr>
              <a:t>', </a:t>
            </a:r>
          </a:p>
          <a:p>
            <a:pPr>
              <a:spcBef>
                <a:spcPct val="0"/>
              </a:spcBef>
            </a:pP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UK':'London</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US':'Washington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['UK'])</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country = 'Iceland'</a:t>
            </a: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 = 'Reykjavik'</a:t>
            </a:r>
          </a:p>
        </p:txBody>
      </p:sp>
      <p:sp>
        <p:nvSpPr>
          <p:cNvPr id="5" name="Slide Number Placeholder 4">
            <a:extLst>
              <a:ext uri="{FF2B5EF4-FFF2-40B4-BE49-F238E27FC236}">
                <a16:creationId xmlns:a16="http://schemas.microsoft.com/office/drawing/2014/main" id="{E55F0BE6-7090-1A84-A97D-60E7C446A186}"/>
              </a:ext>
            </a:extLst>
          </p:cNvPr>
          <p:cNvSpPr>
            <a:spLocks noGrp="1"/>
          </p:cNvSpPr>
          <p:nvPr>
            <p:ph type="sldNum" sz="quarter" idx="12"/>
          </p:nvPr>
        </p:nvSpPr>
        <p:spPr/>
        <p:txBody>
          <a:bodyPr/>
          <a:lstStyle/>
          <a:p>
            <a:fld id="{EF892D59-8F09-EF4B-AD6D-DA609442F868}" type="slidenum">
              <a:rPr lang="en-GB" smtClean="0"/>
              <a:pPr/>
              <a:t>19</a:t>
            </a:fld>
            <a:endParaRPr lang="en-GB" dirty="0"/>
          </a:p>
        </p:txBody>
      </p:sp>
    </p:spTree>
    <p:extLst>
      <p:ext uri="{BB962C8B-B14F-4D97-AF65-F5344CB8AC3E}">
        <p14:creationId xmlns:p14="http://schemas.microsoft.com/office/powerpoint/2010/main" val="282119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Autofit/>
          </a:bodyPr>
          <a:lstStyle/>
          <a:p>
            <a:pPr marR="0" lvl="0" algn="l" defTabSz="914400" rtl="0" eaLnBrk="1" fontAlgn="auto" latinLnBrk="0" hangingPunct="1">
              <a:lnSpc>
                <a:spcPct val="90000"/>
              </a:lnSpc>
              <a:spcBef>
                <a:spcPts val="1000"/>
              </a:spcBef>
              <a:spcAft>
                <a:spcPts val="0"/>
              </a:spcAft>
              <a:buClrTx/>
              <a:buSzTx/>
              <a:tabLst/>
              <a:defRPr/>
            </a:pPr>
            <a:r>
              <a:rPr kumimoji="0" lang="en-GB" sz="200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Know the differences between the different collection types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and query tuples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add and remove items from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lang="en-GB" sz="1600" dirty="0">
                <a:solidFill>
                  <a:srgbClr val="0D0D0D"/>
                </a:solidFill>
              </a:rPr>
              <a:t>Sort and slice lists</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sets and carry out basic set operations (intersection, union, etc.)</a:t>
            </a:r>
          </a:p>
          <a:p>
            <a:pPr marL="6858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D0D0D"/>
                </a:solidFill>
                <a:effectLst/>
                <a:uLnTx/>
                <a:uFillTx/>
                <a:ea typeface="+mn-ea"/>
                <a:cs typeface="+mn-cs"/>
              </a:rPr>
              <a:t>Create dictionaries and use keys to retrieve associated values</a:t>
            </a:r>
          </a:p>
        </p:txBody>
      </p:sp>
      <p:sp>
        <p:nvSpPr>
          <p:cNvPr id="3" name="Slide Number Placeholder 2">
            <a:extLst>
              <a:ext uri="{FF2B5EF4-FFF2-40B4-BE49-F238E27FC236}">
                <a16:creationId xmlns:a16="http://schemas.microsoft.com/office/drawing/2014/main" id="{48388C9B-6A2D-F787-04EB-11B8575F0CEE}"/>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21500809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Dictionary values</a:t>
            </a:r>
          </a:p>
        </p:txBody>
      </p:sp>
      <p:sp>
        <p:nvSpPr>
          <p:cNvPr id="20483" name="Rectangle 3"/>
          <p:cNvSpPr>
            <a:spLocks noGrp="1" noChangeArrowheads="1"/>
          </p:cNvSpPr>
          <p:nvPr>
            <p:ph sz="quarter" idx="4"/>
          </p:nvPr>
        </p:nvSpPr>
        <p:spPr/>
        <p:txBody>
          <a:bodyPr/>
          <a:lstStyle/>
          <a:p>
            <a:r>
              <a:rPr lang="en-GB" b="1" dirty="0">
                <a:solidFill>
                  <a:schemeClr val="tx1"/>
                </a:solidFill>
              </a:rPr>
              <a:t>Objects stored can be of any type:</a:t>
            </a:r>
          </a:p>
          <a:p>
            <a:pPr marL="457200" lvl="1" indent="-228600">
              <a:buFont typeface="Arial" panose="020B0604020202020204" pitchFamily="34" charset="0"/>
              <a:buChar char="•"/>
            </a:pPr>
            <a:r>
              <a:rPr lang="en-GB" sz="1800" dirty="0"/>
              <a:t>Lists, tuples, other dictionaries, etc…</a:t>
            </a:r>
          </a:p>
          <a:p>
            <a:pPr marL="457200" lvl="1" indent="-228600">
              <a:buFont typeface="Arial" panose="020B0604020202020204" pitchFamily="34" charset="0"/>
              <a:buChar char="•"/>
            </a:pPr>
            <a:r>
              <a:rPr lang="en-GB" sz="1800" dirty="0"/>
              <a:t>Can be accessed using multiple indexes or keys in [ ].</a:t>
            </a:r>
            <a:endParaRPr lang="en-GB" sz="1800" dirty="0">
              <a:cs typeface="Courier New" panose="02070309020205020404" pitchFamily="49" charset="0"/>
            </a:endParaRPr>
          </a:p>
          <a:p>
            <a:pPr marL="457200" lvl="1" indent="-228600">
              <a:buFont typeface="Arial" panose="020B0604020202020204" pitchFamily="34" charset="0"/>
              <a:buChar char="•"/>
            </a:pPr>
            <a:r>
              <a:rPr lang="en-GB" sz="1800" dirty="0"/>
              <a:t>Add a new value just by assigning to it.</a:t>
            </a:r>
          </a:p>
        </p:txBody>
      </p:sp>
      <p:sp>
        <p:nvSpPr>
          <p:cNvPr id="20484" name="Text Box 4"/>
          <p:cNvSpPr txBox="1">
            <a:spLocks noChangeArrowheads="1"/>
          </p:cNvSpPr>
          <p:nvPr/>
        </p:nvSpPr>
        <p:spPr bwMode="auto">
          <a:xfrm>
            <a:off x="1219175" y="3078004"/>
            <a:ext cx="8036174" cy="255454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 = {'UK':['London’, 'Wigan’, 'Macclesfield’, 'Bolton'], </a:t>
            </a:r>
          </a:p>
          <a:p>
            <a:pPr>
              <a:spcBef>
                <a:spcPct val="0"/>
              </a:spcBef>
            </a:pPr>
            <a:r>
              <a:rPr lang="en-GB" sz="1800" dirty="0">
                <a:solidFill>
                  <a:schemeClr val="bg1"/>
                </a:solidFill>
                <a:latin typeface="Consolas" panose="020B0609020204030204" pitchFamily="49" charset="0"/>
              </a:rPr>
              <a:t>          'US':['Miami’, 'Springfield’, 'New York’, 'Boston']}</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['UK'][2])</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homer = 1</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['US'][homer])</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['FR'] = ['Paris', 'Lyon', 'Bordeaux', 'Toulouse']</a:t>
            </a:r>
          </a:p>
          <a:p>
            <a:pPr>
              <a:spcBef>
                <a:spcPct val="0"/>
              </a:spcBef>
            </a:pPr>
            <a:r>
              <a:rPr lang="en-GB" sz="1800" dirty="0">
                <a:solidFill>
                  <a:schemeClr val="bg1"/>
                </a:solidFill>
                <a:latin typeface="Consolas" panose="020B0609020204030204" pitchFamily="49" charset="0"/>
              </a:rPr>
              <a:t>for country in </a:t>
            </a:r>
            <a:r>
              <a:rPr lang="en-GB" sz="1800" dirty="0" err="1">
                <a:solidFill>
                  <a:schemeClr val="bg1"/>
                </a:solidFill>
                <a:latin typeface="Consolas" panose="020B0609020204030204" pitchFamily="49" charset="0"/>
              </a:rPr>
              <a:t>mydict.keys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print(country, ': ', </a:t>
            </a:r>
            <a:r>
              <a:rPr lang="en-GB" sz="1800" dirty="0" err="1">
                <a:solidFill>
                  <a:schemeClr val="bg1"/>
                </a:solidFill>
                <a:latin typeface="Consolas" panose="020B0609020204030204" pitchFamily="49" charset="0"/>
              </a:rPr>
              <a:t>mydict</a:t>
            </a:r>
            <a:r>
              <a:rPr lang="en-GB" sz="1800" dirty="0">
                <a:solidFill>
                  <a:schemeClr val="bg1"/>
                </a:solidFill>
                <a:latin typeface="Consolas" panose="020B0609020204030204" pitchFamily="49" charset="0"/>
              </a:rPr>
              <a:t>[country])</a:t>
            </a:r>
          </a:p>
        </p:txBody>
      </p:sp>
      <p:sp>
        <p:nvSpPr>
          <p:cNvPr id="20485" name="Text Box 5"/>
          <p:cNvSpPr txBox="1">
            <a:spLocks noChangeArrowheads="1"/>
          </p:cNvSpPr>
          <p:nvPr/>
        </p:nvSpPr>
        <p:spPr bwMode="auto">
          <a:xfrm>
            <a:off x="3345916" y="5624755"/>
            <a:ext cx="6019597"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FR :  ['Paris', 'Lyon', 'Bordeaux', 'Toulouse']</a:t>
            </a:r>
          </a:p>
          <a:p>
            <a:pPr>
              <a:spcBef>
                <a:spcPct val="0"/>
              </a:spcBef>
            </a:pPr>
            <a:r>
              <a:rPr lang="en-GB" sz="1600" dirty="0">
                <a:latin typeface="Consolas" panose="020B0609020204030204" pitchFamily="49" charset="0"/>
                <a:cs typeface="Courier New" panose="02070309020205020404" pitchFamily="49" charset="0"/>
              </a:rPr>
              <a:t>US :  ['Miami', 'Springfield', 'New York', 'Boston']</a:t>
            </a:r>
          </a:p>
          <a:p>
            <a:pPr>
              <a:spcBef>
                <a:spcPct val="0"/>
              </a:spcBef>
            </a:pPr>
            <a:r>
              <a:rPr lang="en-GB" sz="1600" dirty="0">
                <a:latin typeface="Consolas" panose="020B0609020204030204" pitchFamily="49" charset="0"/>
                <a:cs typeface="Courier New" panose="02070309020205020404" pitchFamily="49" charset="0"/>
              </a:rPr>
              <a:t>UK :  ['London', 'Wigan', 'Macclesfield', 'Bolton']</a:t>
            </a:r>
          </a:p>
        </p:txBody>
      </p:sp>
      <p:sp>
        <p:nvSpPr>
          <p:cNvPr id="2" name="Slide Number Placeholder 1">
            <a:extLst>
              <a:ext uri="{FF2B5EF4-FFF2-40B4-BE49-F238E27FC236}">
                <a16:creationId xmlns:a16="http://schemas.microsoft.com/office/drawing/2014/main" id="{499004BE-B188-BB2D-27B3-62B9F104AB62}"/>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Tree>
    <p:extLst>
      <p:ext uri="{BB962C8B-B14F-4D97-AF65-F5344CB8AC3E}">
        <p14:creationId xmlns:p14="http://schemas.microsoft.com/office/powerpoint/2010/main" val="91378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GB" dirty="0"/>
              <a:t>Removing items from a dictionary</a:t>
            </a:r>
          </a:p>
        </p:txBody>
      </p:sp>
      <p:sp>
        <p:nvSpPr>
          <p:cNvPr id="21507" name="Content Placeholder 2"/>
          <p:cNvSpPr>
            <a:spLocks noGrp="1"/>
          </p:cNvSpPr>
          <p:nvPr>
            <p:ph sz="quarter" idx="4"/>
          </p:nvPr>
        </p:nvSpPr>
        <p:spPr>
          <a:xfrm>
            <a:off x="443922" y="1733108"/>
            <a:ext cx="5652078" cy="4497211"/>
          </a:xfrm>
        </p:spPr>
        <p:txBody>
          <a:bodyPr>
            <a:normAutofit/>
          </a:bodyPr>
          <a:lstStyle/>
          <a:p>
            <a:r>
              <a:rPr lang="en-GB" b="1" dirty="0">
                <a:solidFill>
                  <a:schemeClr val="tx1"/>
                </a:solidFill>
              </a:rPr>
              <a:t>To remove a single key/value pair:</a:t>
            </a:r>
          </a:p>
          <a:p>
            <a:pPr marL="228600" lvl="1" indent="0">
              <a:buNone/>
            </a:pPr>
            <a:r>
              <a:rPr lang="en-GB" sz="1800" dirty="0">
                <a:latin typeface="Courier New"/>
                <a:cs typeface="Courier New"/>
              </a:rPr>
              <a:t>  </a:t>
            </a:r>
          </a:p>
          <a:p>
            <a:pPr marL="457200" lvl="2" indent="-228600">
              <a:buFont typeface="Arial" panose="020B0604020202020204" pitchFamily="34" charset="0"/>
              <a:buChar char="•"/>
            </a:pPr>
            <a:r>
              <a:rPr lang="en-GB" sz="1800" dirty="0">
                <a:latin typeface="Montserrat"/>
              </a:rPr>
              <a:t>It will Raise a </a:t>
            </a:r>
            <a:r>
              <a:rPr lang="en-GB" sz="1800" i="1" dirty="0" err="1">
                <a:latin typeface="Montserrat"/>
              </a:rPr>
              <a:t>KeyError</a:t>
            </a:r>
            <a:r>
              <a:rPr lang="en-GB" sz="1800" i="1" dirty="0">
                <a:latin typeface="Montserrat"/>
              </a:rPr>
              <a:t> </a:t>
            </a:r>
            <a:r>
              <a:rPr lang="en-GB" sz="1800" dirty="0">
                <a:latin typeface="Montserrat"/>
              </a:rPr>
              <a:t>exception if the key does not exist.</a:t>
            </a:r>
          </a:p>
          <a:p>
            <a:pPr marL="228600" lvl="1" indent="0">
              <a:buNone/>
            </a:pPr>
            <a:r>
              <a:rPr lang="en-GB" sz="1800" i="1" dirty="0">
                <a:latin typeface="Montserrat"/>
              </a:rPr>
              <a:t> </a:t>
            </a:r>
            <a:r>
              <a:rPr lang="en-GB" sz="1800" dirty="0">
                <a:latin typeface="Courier New"/>
                <a:cs typeface="Courier New"/>
              </a:rPr>
              <a:t> </a:t>
            </a:r>
          </a:p>
          <a:p>
            <a:pPr marL="457200" lvl="2" indent="-228600">
              <a:buFont typeface="Arial" panose="020B0604020202020204" pitchFamily="34" charset="0"/>
              <a:buChar char="•"/>
            </a:pPr>
            <a:r>
              <a:rPr lang="en-GB" sz="1800" dirty="0">
                <a:latin typeface="Montserrat"/>
              </a:rPr>
              <a:t>Returns </a:t>
            </a:r>
            <a:r>
              <a:rPr lang="en-GB" sz="1800" i="1" dirty="0">
                <a:latin typeface="Montserrat"/>
              </a:rPr>
              <a:t>default</a:t>
            </a:r>
            <a:r>
              <a:rPr lang="en-GB" sz="1800" dirty="0">
                <a:latin typeface="Montserrat"/>
              </a:rPr>
              <a:t> if the key does not exist.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88900" lvl="1" indent="0">
              <a:buNone/>
            </a:pPr>
            <a:r>
              <a:rPr lang="en-GB" b="1" dirty="0">
                <a:latin typeface="Montserrat"/>
              </a:rPr>
              <a:t>Also:</a:t>
            </a:r>
          </a:p>
          <a:p>
            <a:pPr marL="457200" lvl="2" indent="-228600">
              <a:buFont typeface="Arial" panose="020B0604020202020204" pitchFamily="34" charset="0"/>
              <a:buChar char="•"/>
            </a:pPr>
            <a:r>
              <a:rPr lang="en-GB" sz="1800" i="1" dirty="0" err="1">
                <a:latin typeface="Consolas" panose="020B0609020204030204" pitchFamily="49" charset="0"/>
              </a:rPr>
              <a:t>dict</a:t>
            </a:r>
            <a:r>
              <a:rPr lang="en-GB" sz="1800" dirty="0" err="1">
                <a:latin typeface="Consolas" panose="020B0609020204030204" pitchFamily="49" charset="0"/>
              </a:rPr>
              <a:t>.</a:t>
            </a:r>
            <a:r>
              <a:rPr lang="en-GB" sz="1800" dirty="0" err="1">
                <a:latin typeface="Consolas" panose="020B0609020204030204" pitchFamily="49" charset="0"/>
                <a:cs typeface="Courier New"/>
              </a:rPr>
              <a:t>popitem</a:t>
            </a:r>
            <a:r>
              <a:rPr lang="en-GB" sz="1800" dirty="0">
                <a:latin typeface="Consolas" panose="020B0609020204030204" pitchFamily="49" charset="0"/>
                <a:cs typeface="Courier New"/>
              </a:rPr>
              <a:t>()</a:t>
            </a:r>
            <a:r>
              <a:rPr lang="en-GB" sz="1800" dirty="0">
                <a:latin typeface="Consolas" panose="020B0609020204030204" pitchFamily="49" charset="0"/>
              </a:rPr>
              <a:t> </a:t>
            </a:r>
            <a:r>
              <a:rPr lang="en-GB" sz="1800" dirty="0">
                <a:latin typeface="Montserrat"/>
              </a:rPr>
              <a:t>removes the next key/value pair used in iteration.</a:t>
            </a:r>
          </a:p>
          <a:p>
            <a:pPr marL="457200" lvl="2" indent="-228600">
              <a:buFont typeface="Arial" panose="020B0604020202020204" pitchFamily="34" charset="0"/>
              <a:buChar char="•"/>
            </a:pPr>
            <a:r>
              <a:rPr lang="en-GB" sz="1800" i="1" dirty="0" err="1">
                <a:latin typeface="Consolas" panose="020B0609020204030204" pitchFamily="49" charset="0"/>
              </a:rPr>
              <a:t>dict</a:t>
            </a:r>
            <a:r>
              <a:rPr lang="en-GB" sz="1800" dirty="0" err="1">
                <a:latin typeface="Consolas" panose="020B0609020204030204" pitchFamily="49" charset="0"/>
              </a:rPr>
              <a:t>.</a:t>
            </a:r>
            <a:r>
              <a:rPr lang="en-GB" sz="1800" dirty="0" err="1">
                <a:latin typeface="Consolas" panose="020B0609020204030204" pitchFamily="49" charset="0"/>
                <a:cs typeface="Courier New"/>
              </a:rPr>
              <a:t>clear</a:t>
            </a:r>
            <a:r>
              <a:rPr lang="en-GB" sz="1800" dirty="0">
                <a:latin typeface="Consolas" panose="020B0609020204030204" pitchFamily="49" charset="0"/>
                <a:cs typeface="Courier New"/>
              </a:rPr>
              <a:t>()</a:t>
            </a:r>
            <a:r>
              <a:rPr lang="en-GB" sz="1800" dirty="0">
                <a:latin typeface="Consolas" panose="020B0609020204030204" pitchFamily="49" charset="0"/>
              </a:rPr>
              <a:t> </a:t>
            </a:r>
            <a:r>
              <a:rPr lang="en-GB" sz="1800" dirty="0">
                <a:latin typeface="Montserrat"/>
              </a:rPr>
              <a:t>removes all key/value pairs from the dictionary.</a:t>
            </a:r>
          </a:p>
        </p:txBody>
      </p:sp>
      <p:sp>
        <p:nvSpPr>
          <p:cNvPr id="4" name="TextBox 3">
            <a:extLst>
              <a:ext uri="{FF2B5EF4-FFF2-40B4-BE49-F238E27FC236}">
                <a16:creationId xmlns:a16="http://schemas.microsoft.com/office/drawing/2014/main" id="{2DFC5F4A-DA81-5EFD-316B-2EBFE886ABDC}"/>
              </a:ext>
            </a:extLst>
          </p:cNvPr>
          <p:cNvSpPr txBox="1"/>
          <p:nvPr/>
        </p:nvSpPr>
        <p:spPr>
          <a:xfrm>
            <a:off x="6215139" y="1895541"/>
            <a:ext cx="194852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GB" dirty="0">
                <a:solidFill>
                  <a:schemeClr val="tx1"/>
                </a:solidFill>
                <a:latin typeface="Consolas" panose="020B0609020204030204" pitchFamily="49" charset="0"/>
                <a:ea typeface="+mn-lt"/>
                <a:cs typeface="Courier New"/>
              </a:rPr>
              <a:t>del</a:t>
            </a:r>
            <a:r>
              <a:rPr lang="en-GB" dirty="0">
                <a:solidFill>
                  <a:schemeClr val="tx1"/>
                </a:solidFill>
                <a:latin typeface="Consolas" panose="020B0609020204030204" pitchFamily="49" charset="0"/>
                <a:cs typeface="Courier New"/>
              </a:rPr>
              <a:t> </a:t>
            </a:r>
            <a:r>
              <a:rPr lang="en-GB" i="1" dirty="0" err="1">
                <a:solidFill>
                  <a:schemeClr val="tx1"/>
                </a:solidFill>
                <a:latin typeface="Consolas" panose="020B0609020204030204" pitchFamily="49" charset="0"/>
                <a:ea typeface="+mn-lt"/>
                <a:cs typeface="Courier New"/>
              </a:rPr>
              <a:t>dict</a:t>
            </a:r>
            <a:r>
              <a:rPr lang="en-GB" dirty="0">
                <a:solidFill>
                  <a:schemeClr val="tx1"/>
                </a:solidFill>
                <a:latin typeface="Consolas" panose="020B0609020204030204" pitchFamily="49" charset="0"/>
                <a:cs typeface="Courier New"/>
              </a:rPr>
              <a:t>[</a:t>
            </a:r>
            <a:r>
              <a:rPr lang="en-GB" i="1" dirty="0">
                <a:solidFill>
                  <a:schemeClr val="tx1"/>
                </a:solidFill>
                <a:latin typeface="Consolas" panose="020B0609020204030204" pitchFamily="49" charset="0"/>
                <a:ea typeface="+mn-lt"/>
                <a:cs typeface="Courier New"/>
              </a:rPr>
              <a:t>key</a:t>
            </a:r>
            <a:r>
              <a:rPr lang="en-GB" dirty="0">
                <a:solidFill>
                  <a:schemeClr val="tx1"/>
                </a:solidFill>
                <a:latin typeface="Consolas" panose="020B0609020204030204" pitchFamily="49" charset="0"/>
                <a:cs typeface="Courier New"/>
              </a:rPr>
              <a:t>]</a:t>
            </a:r>
            <a:endParaRPr lang="en-US" dirty="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0B378769-0A3A-9B29-9123-D554C253EAE1}"/>
              </a:ext>
            </a:extLst>
          </p:cNvPr>
          <p:cNvSpPr txBox="1"/>
          <p:nvPr/>
        </p:nvSpPr>
        <p:spPr>
          <a:xfrm>
            <a:off x="6215139" y="2401480"/>
            <a:ext cx="3398783"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GB" dirty="0" err="1">
                <a:solidFill>
                  <a:schemeClr val="tx1"/>
                </a:solidFill>
                <a:latin typeface="Consolas" panose="020B0609020204030204" pitchFamily="49" charset="0"/>
                <a:ea typeface="+mn-lt"/>
                <a:cs typeface="Courier New"/>
              </a:rPr>
              <a:t>dict</a:t>
            </a:r>
            <a:r>
              <a:rPr lang="en-GB" dirty="0" err="1">
                <a:solidFill>
                  <a:schemeClr val="tx1"/>
                </a:solidFill>
                <a:latin typeface="Consolas" panose="020B0609020204030204" pitchFamily="49" charset="0"/>
                <a:cs typeface="Courier New"/>
              </a:rPr>
              <a:t>.pop</a:t>
            </a:r>
            <a:r>
              <a:rPr lang="en-GB" dirty="0">
                <a:solidFill>
                  <a:schemeClr val="tx1"/>
                </a:solidFill>
                <a:latin typeface="Consolas" panose="020B0609020204030204" pitchFamily="49" charset="0"/>
                <a:cs typeface="Courier New"/>
              </a:rPr>
              <a:t>(</a:t>
            </a:r>
            <a:r>
              <a:rPr lang="en-GB" dirty="0">
                <a:solidFill>
                  <a:schemeClr val="tx1"/>
                </a:solidFill>
                <a:latin typeface="Consolas" panose="020B0609020204030204" pitchFamily="49" charset="0"/>
                <a:ea typeface="+mn-lt"/>
                <a:cs typeface="Courier New"/>
              </a:rPr>
              <a:t>key</a:t>
            </a:r>
            <a:r>
              <a:rPr lang="en-GB" dirty="0">
                <a:solidFill>
                  <a:schemeClr val="tx1"/>
                </a:solidFill>
                <a:latin typeface="Consolas" panose="020B0609020204030204" pitchFamily="49" charset="0"/>
                <a:cs typeface="Courier New"/>
              </a:rPr>
              <a:t>[,default])</a:t>
            </a:r>
            <a:endParaRPr lang="en-US" dirty="0">
              <a:latin typeface="Consolas" panose="020B0609020204030204" pitchFamily="49" charset="0"/>
            </a:endParaRPr>
          </a:p>
        </p:txBody>
      </p:sp>
      <p:sp>
        <p:nvSpPr>
          <p:cNvPr id="21508" name="TextBox 3"/>
          <p:cNvSpPr txBox="1">
            <a:spLocks noChangeArrowheads="1"/>
          </p:cNvSpPr>
          <p:nvPr/>
        </p:nvSpPr>
        <p:spPr bwMode="auto">
          <a:xfrm>
            <a:off x="6215139" y="3307174"/>
            <a:ext cx="4897495" cy="218521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&gt;&gt;&gt; </a:t>
            </a:r>
            <a:r>
              <a:rPr lang="en-GB" sz="1800" dirty="0" err="1">
                <a:solidFill>
                  <a:schemeClr val="bg1"/>
                </a:solidFill>
                <a:latin typeface="Consolas" panose="020B0609020204030204" pitchFamily="49" charset="0"/>
              </a:rPr>
              <a:t>fred</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&gt;&gt;&gt; del </a:t>
            </a:r>
            <a:r>
              <a:rPr lang="en-GB" sz="1800" dirty="0" err="1">
                <a:solidFill>
                  <a:schemeClr val="bg1"/>
                </a:solidFill>
                <a:latin typeface="Consolas" panose="020B0609020204030204" pitchFamily="49" charset="0"/>
              </a:rPr>
              <a:t>fred</a:t>
            </a:r>
            <a:r>
              <a:rPr lang="en-GB" sz="1800" dirty="0">
                <a:solidFill>
                  <a:schemeClr val="bg1"/>
                </a:solidFill>
                <a:latin typeface="Consolas" panose="020B0609020204030204" pitchFamily="49" charset="0"/>
              </a:rPr>
              <a:t>['dob'] </a:t>
            </a:r>
          </a:p>
          <a:p>
            <a:pPr>
              <a:spcBef>
                <a:spcPct val="0"/>
              </a:spcBef>
            </a:pPr>
            <a:r>
              <a:rPr lang="en-GB" sz="1600" dirty="0">
                <a:solidFill>
                  <a:srgbClr val="FF0000"/>
                </a:solidFill>
                <a:latin typeface="Consolas" panose="020B0609020204030204" pitchFamily="49" charset="0"/>
              </a:rPr>
              <a:t>Traceback (most recent call last):</a:t>
            </a:r>
          </a:p>
          <a:p>
            <a:pPr>
              <a:spcBef>
                <a:spcPct val="0"/>
              </a:spcBef>
            </a:pPr>
            <a:r>
              <a:rPr lang="en-GB" sz="1600" dirty="0">
                <a:solidFill>
                  <a:srgbClr val="FF0000"/>
                </a:solidFill>
                <a:latin typeface="Consolas" panose="020B0609020204030204" pitchFamily="49" charset="0"/>
              </a:rPr>
              <a:t>  File "&lt;pyshell#11&gt;", line 1, in &lt;module&gt;</a:t>
            </a:r>
          </a:p>
          <a:p>
            <a:pPr>
              <a:spcBef>
                <a:spcPct val="0"/>
              </a:spcBef>
            </a:pPr>
            <a:r>
              <a:rPr lang="en-GB" sz="1600" dirty="0">
                <a:solidFill>
                  <a:srgbClr val="FF0000"/>
                </a:solidFill>
                <a:latin typeface="Consolas" panose="020B0609020204030204" pitchFamily="49" charset="0"/>
              </a:rPr>
              <a:t>    del </a:t>
            </a:r>
            <a:r>
              <a:rPr lang="en-GB" sz="1600" dirty="0" err="1">
                <a:solidFill>
                  <a:srgbClr val="FF0000"/>
                </a:solidFill>
                <a:latin typeface="Consolas" panose="020B0609020204030204" pitchFamily="49" charset="0"/>
              </a:rPr>
              <a:t>fred</a:t>
            </a:r>
            <a:r>
              <a:rPr lang="en-GB" sz="1600" dirty="0">
                <a:solidFill>
                  <a:srgbClr val="FF0000"/>
                </a:solidFill>
                <a:latin typeface="Consolas" panose="020B0609020204030204" pitchFamily="49" charset="0"/>
              </a:rPr>
              <a:t>['dob'] </a:t>
            </a:r>
          </a:p>
          <a:p>
            <a:pPr>
              <a:spcBef>
                <a:spcPct val="0"/>
              </a:spcBef>
            </a:pPr>
            <a:r>
              <a:rPr lang="en-GB" sz="1600" dirty="0" err="1">
                <a:solidFill>
                  <a:srgbClr val="FF0000"/>
                </a:solidFill>
                <a:latin typeface="Consolas" panose="020B0609020204030204" pitchFamily="49" charset="0"/>
              </a:rPr>
              <a:t>KeyError</a:t>
            </a:r>
            <a:r>
              <a:rPr lang="en-GB" sz="1600" dirty="0">
                <a:solidFill>
                  <a:srgbClr val="FF0000"/>
                </a:solidFill>
                <a:latin typeface="Consolas" panose="020B0609020204030204" pitchFamily="49" charset="0"/>
              </a:rPr>
              <a:t>: 'dob'</a:t>
            </a:r>
          </a:p>
          <a:p>
            <a:pPr>
              <a:spcBef>
                <a:spcPct val="0"/>
              </a:spcBef>
            </a:pPr>
            <a:r>
              <a:rPr lang="en-GB" sz="1800" dirty="0">
                <a:solidFill>
                  <a:schemeClr val="bg1"/>
                </a:solidFill>
                <a:latin typeface="Consolas" panose="020B0609020204030204" pitchFamily="49" charset="0"/>
              </a:rPr>
              <a:t>&gt;&gt;&gt; fred.pop('dob', False)</a:t>
            </a:r>
          </a:p>
          <a:p>
            <a:pPr>
              <a:spcBef>
                <a:spcPct val="0"/>
              </a:spcBef>
            </a:pPr>
            <a:r>
              <a:rPr lang="en-GB" sz="1800" dirty="0">
                <a:solidFill>
                  <a:schemeClr val="bg1"/>
                </a:solidFill>
                <a:latin typeface="Consolas" panose="020B0609020204030204" pitchFamily="49" charset="0"/>
              </a:rPr>
              <a:t>False</a:t>
            </a:r>
          </a:p>
        </p:txBody>
      </p:sp>
      <p:sp>
        <p:nvSpPr>
          <p:cNvPr id="2" name="Slide Number Placeholder 1">
            <a:extLst>
              <a:ext uri="{FF2B5EF4-FFF2-40B4-BE49-F238E27FC236}">
                <a16:creationId xmlns:a16="http://schemas.microsoft.com/office/drawing/2014/main" id="{E3E7ECCF-2F2A-F4B8-753C-D9871ED2BDC6}"/>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Tree>
    <p:extLst>
      <p:ext uri="{BB962C8B-B14F-4D97-AF65-F5344CB8AC3E}">
        <p14:creationId xmlns:p14="http://schemas.microsoft.com/office/powerpoint/2010/main" val="155751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C3CEB-6579-CC65-B027-CE07FDEFBF22}"/>
              </a:ext>
            </a:extLst>
          </p:cNvPr>
          <p:cNvSpPr>
            <a:spLocks noGrp="1"/>
          </p:cNvSpPr>
          <p:nvPr>
            <p:ph type="ctrTitle"/>
          </p:nvPr>
        </p:nvSpPr>
        <p:spPr/>
        <p:txBody>
          <a:bodyPr/>
          <a:lstStyle/>
          <a:p>
            <a:r>
              <a:rPr lang="en-GB" dirty="0"/>
              <a:t>Dictionary Methods</a:t>
            </a:r>
          </a:p>
        </p:txBody>
      </p:sp>
      <p:sp>
        <p:nvSpPr>
          <p:cNvPr id="5" name="Text Placeholder 4">
            <a:extLst>
              <a:ext uri="{FF2B5EF4-FFF2-40B4-BE49-F238E27FC236}">
                <a16:creationId xmlns:a16="http://schemas.microsoft.com/office/drawing/2014/main" id="{4031E15D-BBC3-D4F3-D816-AFC4BCC8593F}"/>
              </a:ext>
            </a:extLst>
          </p:cNvPr>
          <p:cNvSpPr>
            <a:spLocks noGrp="1"/>
          </p:cNvSpPr>
          <p:nvPr>
            <p:ph sz="quarter" idx="4"/>
          </p:nvPr>
        </p:nvSpPr>
        <p:spPr/>
        <p:txBody>
          <a:bodyPr/>
          <a:lstStyle/>
          <a:p>
            <a:r>
              <a:rPr lang="en-GB" dirty="0"/>
              <a:t>Dictionary methods</a:t>
            </a:r>
          </a:p>
          <a:p>
            <a:endParaRPr lang="en-GB" dirty="0"/>
          </a:p>
        </p:txBody>
      </p:sp>
      <p:graphicFrame>
        <p:nvGraphicFramePr>
          <p:cNvPr id="940124" name="Group 92"/>
          <p:cNvGraphicFramePr>
            <a:graphicFrameLocks noGrp="1"/>
          </p:cNvGraphicFramePr>
          <p:nvPr>
            <p:extLst>
              <p:ext uri="{D42A27DB-BD31-4B8C-83A1-F6EECF244321}">
                <p14:modId xmlns:p14="http://schemas.microsoft.com/office/powerpoint/2010/main" val="2096343866"/>
              </p:ext>
            </p:extLst>
          </p:nvPr>
        </p:nvGraphicFramePr>
        <p:xfrm>
          <a:off x="1752770" y="1611168"/>
          <a:ext cx="8685880" cy="4495359"/>
        </p:xfrm>
        <a:graphic>
          <a:graphicData uri="http://schemas.openxmlformats.org/drawingml/2006/table">
            <a:tbl>
              <a:tblPr/>
              <a:tblGrid>
                <a:gridCol w="4200039">
                  <a:extLst>
                    <a:ext uri="{9D8B030D-6E8A-4147-A177-3AD203B41FA5}">
                      <a16:colId xmlns:a16="http://schemas.microsoft.com/office/drawing/2014/main" val="20000"/>
                    </a:ext>
                  </a:extLst>
                </a:gridCol>
                <a:gridCol w="4485841">
                  <a:extLst>
                    <a:ext uri="{9D8B030D-6E8A-4147-A177-3AD203B41FA5}">
                      <a16:colId xmlns:a16="http://schemas.microsoft.com/office/drawing/2014/main" val="20001"/>
                    </a:ext>
                  </a:extLst>
                </a:gridCol>
              </a:tblGrid>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.clear</a:t>
                      </a:r>
                      <a:r>
                        <a:rPr kumimoji="0" lang="en-GB" sz="1600" b="0" i="0" u="none" strike="noStrike" cap="none" normalizeH="0" baseline="0" dirty="0">
                          <a:ln>
                            <a:noFill/>
                          </a:ln>
                          <a:solidFill>
                            <a:schemeClr val="tx1"/>
                          </a:solidFill>
                          <a:effectLst/>
                          <a:latin typeface="Courier New"/>
                        </a:rPr>
                        <a:t>()		</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Remove all items from </a:t>
                      </a:r>
                      <a:r>
                        <a:rPr kumimoji="0" lang="en-GB" sz="1600" b="0" i="1" u="none" strike="noStrike" cap="none" normalizeH="0" baseline="0" err="1">
                          <a:ln>
                            <a:noFill/>
                          </a:ln>
                          <a:solidFill>
                            <a:schemeClr val="tx1"/>
                          </a:solidFill>
                          <a:effectLst/>
                          <a:latin typeface="Montserrat"/>
                        </a:rPr>
                        <a:t>dict</a:t>
                      </a:r>
                      <a:endParaRPr kumimoji="0" lang="en-GB" sz="1600" b="1" i="1"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.copy</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0" u="none" strike="noStrike" cap="none" normalizeH="0" baseline="0" dirty="0">
                          <a:ln>
                            <a:noFill/>
                          </a:ln>
                          <a:solidFill>
                            <a:schemeClr val="tx1"/>
                          </a:solidFill>
                          <a:effectLst/>
                          <a:latin typeface="Montserrat"/>
                        </a:rPr>
                        <a:t>Return a copy of </a:t>
                      </a:r>
                      <a:r>
                        <a:rPr kumimoji="0" lang="en-GB" sz="1600" b="0" i="1" u="none" strike="noStrike" cap="none" normalizeH="0" baseline="0" dirty="0" err="1">
                          <a:ln>
                            <a:noFill/>
                          </a:ln>
                          <a:solidFill>
                            <a:schemeClr val="tx1"/>
                          </a:solidFill>
                          <a:effectLst/>
                          <a:latin typeface="Montserrat"/>
                        </a:rPr>
                        <a:t>dict</a:t>
                      </a:r>
                      <a:r>
                        <a:rPr lang="en-GB" sz="1600" b="0" i="0" u="none" strike="noStrike" cap="none" normalizeH="0" baseline="0" dirty="0">
                          <a:ln>
                            <a:noFill/>
                          </a:ln>
                          <a:solidFill>
                            <a:schemeClr val="tx1"/>
                          </a:solidFill>
                          <a:effectLst/>
                          <a:latin typeface="Montserrat"/>
                        </a:rPr>
                        <a:t> </a:t>
                      </a:r>
                      <a:endParaRPr kumimoji="0" lang="en-GB" sz="1600" b="1" i="0" u="none" strike="noStrike" cap="none" normalizeH="0" baseline="0" dirty="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.fromkeys</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err="1">
                          <a:ln>
                            <a:noFill/>
                          </a:ln>
                          <a:solidFill>
                            <a:schemeClr val="tx1"/>
                          </a:solidFill>
                          <a:effectLst/>
                          <a:latin typeface="Courier New"/>
                        </a:rPr>
                        <a:t>seq</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value</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Create a new dictionary from </a:t>
                      </a:r>
                      <a:r>
                        <a:rPr kumimoji="0" lang="en-GB" sz="1600" b="0" i="1" u="none" strike="noStrike" cap="none" normalizeH="0" baseline="0" err="1">
                          <a:ln>
                            <a:noFill/>
                          </a:ln>
                          <a:solidFill>
                            <a:schemeClr val="tx1"/>
                          </a:solidFill>
                          <a:effectLst/>
                          <a:latin typeface="Montserrat"/>
                        </a:rPr>
                        <a:t>seq</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58035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.get</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key</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def</a:t>
                      </a:r>
                      <a:r>
                        <a:rPr kumimoji="0" lang="en-GB" sz="1600" b="0" i="0" u="none" strike="noStrike" cap="none" normalizeH="0" baseline="0" dirty="0">
                          <a:ln>
                            <a:noFill/>
                          </a:ln>
                          <a:solidFill>
                            <a:schemeClr val="tx1"/>
                          </a:solidFill>
                          <a:effectLst/>
                          <a:latin typeface="Courier New"/>
                        </a:rPr>
                        <a:t>ault])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0" u="none" strike="noStrike" cap="none" normalizeH="0" baseline="0" dirty="0">
                          <a:ln>
                            <a:noFill/>
                          </a:ln>
                          <a:solidFill>
                            <a:schemeClr val="tx1"/>
                          </a:solidFill>
                          <a:effectLst/>
                          <a:latin typeface="Montserrat"/>
                        </a:rPr>
                        <a:t>Return the value for </a:t>
                      </a:r>
                      <a:r>
                        <a:rPr kumimoji="0" lang="en-GB" sz="1600" b="0" i="1" u="none" strike="noStrike" cap="none" normalizeH="0" baseline="0" dirty="0">
                          <a:ln>
                            <a:noFill/>
                          </a:ln>
                          <a:solidFill>
                            <a:schemeClr val="tx1"/>
                          </a:solidFill>
                          <a:effectLst/>
                          <a:latin typeface="Montserrat"/>
                        </a:rPr>
                        <a:t>key</a:t>
                      </a:r>
                      <a:r>
                        <a:rPr kumimoji="0" lang="en-GB" sz="1600" b="0" i="0" u="none" strike="noStrike" cap="none" normalizeH="0" baseline="0" dirty="0">
                          <a:ln>
                            <a:noFill/>
                          </a:ln>
                          <a:solidFill>
                            <a:schemeClr val="tx1"/>
                          </a:solidFill>
                          <a:effectLst/>
                          <a:latin typeface="Montserrat"/>
                        </a:rPr>
                        <a:t>, or </a:t>
                      </a:r>
                      <a:r>
                        <a:rPr kumimoji="0" lang="en-GB" sz="1600" b="0" i="1" u="none" strike="noStrike" cap="none" normalizeH="0" baseline="0" dirty="0">
                          <a:ln>
                            <a:noFill/>
                          </a:ln>
                          <a:solidFill>
                            <a:schemeClr val="tx1"/>
                          </a:solidFill>
                          <a:effectLst/>
                          <a:latin typeface="Montserrat"/>
                        </a:rPr>
                        <a:t>default </a:t>
                      </a:r>
                      <a:r>
                        <a:rPr kumimoji="0" lang="en-GB" sz="1600" b="0" i="0" u="none" strike="noStrike" cap="none" normalizeH="0" baseline="0" dirty="0">
                          <a:ln>
                            <a:noFill/>
                          </a:ln>
                          <a:solidFill>
                            <a:schemeClr val="tx1"/>
                          </a:solidFill>
                          <a:effectLst/>
                          <a:latin typeface="Montserrat"/>
                        </a:rPr>
                        <a:t>if it does not exist</a:t>
                      </a:r>
                      <a:r>
                        <a:rPr lang="en-GB" sz="1600" b="0" i="0" u="none" strike="noStrike" cap="none" normalizeH="0" baseline="0" dirty="0">
                          <a:ln>
                            <a:noFill/>
                          </a:ln>
                          <a:solidFill>
                            <a:schemeClr val="tx1"/>
                          </a:solidFill>
                          <a:effectLst/>
                          <a:latin typeface="Montserrat"/>
                        </a:rPr>
                        <a:t> </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urier New"/>
                        </a:rPr>
                        <a:t>dict</a:t>
                      </a:r>
                      <a:r>
                        <a:rPr kumimoji="0" lang="en-GB" sz="1600" b="0" i="0" u="none" strike="noStrike" cap="none" normalizeH="0" baseline="0" dirty="0" err="1">
                          <a:ln>
                            <a:noFill/>
                          </a:ln>
                          <a:solidFill>
                            <a:schemeClr val="tx1"/>
                          </a:solidFill>
                          <a:effectLst/>
                          <a:latin typeface="Courier New"/>
                        </a:rPr>
                        <a:t>.items</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0" u="none" strike="noStrike" cap="none" normalizeH="0" baseline="0" dirty="0">
                          <a:ln>
                            <a:noFill/>
                          </a:ln>
                          <a:solidFill>
                            <a:schemeClr val="tx1"/>
                          </a:solidFill>
                          <a:effectLst/>
                          <a:latin typeface="Montserrat"/>
                        </a:rPr>
                        <a:t>Return a</a:t>
                      </a:r>
                      <a:r>
                        <a:rPr lang="en-GB" sz="1600" b="0" i="0" u="none" strike="noStrike" cap="none" normalizeH="0" baseline="0" dirty="0">
                          <a:ln>
                            <a:noFill/>
                          </a:ln>
                          <a:solidFill>
                            <a:schemeClr val="tx1"/>
                          </a:solidFill>
                          <a:effectLst/>
                          <a:latin typeface="Montserrat"/>
                        </a:rPr>
                        <a:t> </a:t>
                      </a:r>
                      <a:r>
                        <a:rPr kumimoji="0" lang="en-GB" sz="1600" b="0" i="0" u="none" strike="noStrike" cap="none" normalizeH="0" baseline="0" dirty="0">
                          <a:ln>
                            <a:noFill/>
                          </a:ln>
                          <a:solidFill>
                            <a:schemeClr val="tx1"/>
                          </a:solidFill>
                          <a:effectLst/>
                          <a:latin typeface="Montserrat"/>
                        </a:rPr>
                        <a:t> view of the key-value pairs</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4"/>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.keys</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Montserrat"/>
                        </a:rPr>
                        <a:t>Return a view of the keys</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5"/>
                  </a:ext>
                </a:extLst>
              </a:tr>
              <a:tr h="556664">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.pop</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key</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default</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Remove and return </a:t>
                      </a:r>
                      <a:r>
                        <a:rPr kumimoji="0" lang="en-GB" sz="1600" b="0" i="1" u="none" strike="noStrike" cap="none" normalizeH="0" baseline="0" dirty="0">
                          <a:ln>
                            <a:noFill/>
                          </a:ln>
                          <a:solidFill>
                            <a:schemeClr val="tx1"/>
                          </a:solidFill>
                          <a:effectLst/>
                          <a:latin typeface="Montserrat"/>
                        </a:rPr>
                        <a:t>key's </a:t>
                      </a:r>
                      <a:r>
                        <a:rPr kumimoji="0" lang="en-GB" sz="1600" b="0" i="0" u="none" strike="noStrike" cap="none" normalizeH="0" baseline="0" dirty="0">
                          <a:ln>
                            <a:noFill/>
                          </a:ln>
                          <a:solidFill>
                            <a:schemeClr val="tx1"/>
                          </a:solidFill>
                          <a:effectLst/>
                          <a:latin typeface="Montserrat"/>
                        </a:rPr>
                        <a:t>value, else return </a:t>
                      </a:r>
                      <a:r>
                        <a:rPr kumimoji="0" lang="en-GB" sz="1600" b="0" i="1" u="none" strike="noStrike" cap="none" normalizeH="0" baseline="0" dirty="0">
                          <a:ln>
                            <a:noFill/>
                          </a:ln>
                          <a:solidFill>
                            <a:schemeClr val="tx1"/>
                          </a:solidFill>
                          <a:effectLst/>
                          <a:latin typeface="Montserrat"/>
                        </a:rPr>
                        <a:t>default</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6"/>
                  </a:ext>
                </a:extLst>
              </a:tr>
              <a:tr h="326950">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.popitem</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Remove the next item from the dictionary</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7"/>
                  </a:ext>
                </a:extLst>
              </a:tr>
              <a:tr h="358052">
                <a:tc>
                  <a:txBody>
                    <a:bodyPr/>
                    <a:lstStyle/>
                    <a:p>
                      <a:pPr marL="0" marR="0" lvl="0" indent="0" algn="l" rtl="0" eaLnBrk="0" fontAlgn="base" latinLnBrk="0" hangingPunct="0">
                        <a:lnSpc>
                          <a:spcPct val="100000"/>
                        </a:lnSpc>
                        <a:spcBef>
                          <a:spcPct val="20000"/>
                        </a:spcBef>
                        <a:spcAft>
                          <a:spcPct val="0"/>
                        </a:spcAft>
                        <a:buClrTx/>
                        <a:buSzTx/>
                        <a:buFontTx/>
                        <a:buNone/>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.setdefault</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key</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default</a:t>
                      </a:r>
                      <a:r>
                        <a:rPr kumimoji="0" lang="en-GB" sz="1600" b="0" i="0" u="none" strike="noStrike" cap="none" normalizeH="0" baseline="0" dirty="0">
                          <a:ln>
                            <a:noFill/>
                          </a:ln>
                          <a:solidFill>
                            <a:schemeClr val="tx1"/>
                          </a:solidFill>
                          <a:effectLst/>
                          <a:latin typeface="Courier New"/>
                        </a:rPr>
                        <a:t>])</a:t>
                      </a:r>
                      <a:r>
                        <a:rPr lang="en-GB" sz="1600" b="0" i="0" u="none" strike="noStrike" cap="none" normalizeH="0" baseline="0" dirty="0">
                          <a:ln>
                            <a:noFill/>
                          </a:ln>
                          <a:solidFill>
                            <a:schemeClr val="tx1"/>
                          </a:solidFill>
                          <a:effectLst/>
                          <a:latin typeface="Courier New"/>
                        </a:rPr>
                        <a:t> </a:t>
                      </a:r>
                      <a:endParaRPr kumimoji="0" lang="en-GB" sz="1600" b="1" i="0" u="none" strike="noStrike" cap="none" normalizeH="0" baseline="0">
                        <a:ln>
                          <a:noFill/>
                        </a:ln>
                        <a:solidFill>
                          <a:srgbClr val="134183"/>
                        </a:solidFill>
                        <a:effectLst/>
                        <a:latin typeface="Courier New"/>
                      </a:endParaRP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Montserrat"/>
                        </a:rPr>
                        <a:t>Add </a:t>
                      </a:r>
                      <a:r>
                        <a:rPr kumimoji="0" lang="en-GB" sz="1600" b="0" i="1" u="none" strike="noStrike" cap="none" normalizeH="0" baseline="0" dirty="0">
                          <a:ln>
                            <a:noFill/>
                          </a:ln>
                          <a:solidFill>
                            <a:schemeClr val="tx1"/>
                          </a:solidFill>
                          <a:effectLst/>
                          <a:latin typeface="Montserrat"/>
                        </a:rPr>
                        <a:t>key</a:t>
                      </a:r>
                      <a:r>
                        <a:rPr kumimoji="0" lang="en-GB" sz="1600" b="0" i="0" u="none" strike="noStrike" cap="none" normalizeH="0" baseline="0" dirty="0">
                          <a:ln>
                            <a:noFill/>
                          </a:ln>
                          <a:solidFill>
                            <a:schemeClr val="tx1"/>
                          </a:solidFill>
                          <a:effectLst/>
                          <a:latin typeface="Montserrat"/>
                        </a:rPr>
                        <a:t> if it does not already exist</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8"/>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err="1">
                          <a:ln>
                            <a:noFill/>
                          </a:ln>
                          <a:solidFill>
                            <a:schemeClr val="tx1"/>
                          </a:solidFill>
                          <a:effectLst/>
                          <a:latin typeface="Courier New"/>
                        </a:rPr>
                        <a:t>dict</a:t>
                      </a:r>
                      <a:r>
                        <a:rPr kumimoji="0" lang="en-GB" sz="1600" b="0" i="0" u="none" strike="noStrike" cap="none" normalizeH="0" baseline="0" err="1">
                          <a:ln>
                            <a:noFill/>
                          </a:ln>
                          <a:solidFill>
                            <a:schemeClr val="tx1"/>
                          </a:solidFill>
                          <a:effectLst/>
                          <a:latin typeface="Courier New"/>
                        </a:rPr>
                        <a:t>.update</a:t>
                      </a:r>
                      <a:r>
                        <a:rPr kumimoji="0" lang="en-GB" sz="1600" b="0" i="0" u="none" strike="noStrike" cap="none" normalizeH="0" baseline="0" dirty="0">
                          <a:ln>
                            <a:noFill/>
                          </a:ln>
                          <a:solidFill>
                            <a:schemeClr val="tx1"/>
                          </a:solidFill>
                          <a:effectLst/>
                          <a:latin typeface="Courier New"/>
                        </a:rPr>
                        <a:t>(</a:t>
                      </a:r>
                      <a:r>
                        <a:rPr kumimoji="0" lang="en-GB" sz="1600" b="0" i="1" u="none" strike="noStrike" cap="none" normalizeH="0" baseline="0" dirty="0">
                          <a:ln>
                            <a:noFill/>
                          </a:ln>
                          <a:solidFill>
                            <a:schemeClr val="tx1"/>
                          </a:solidFill>
                          <a:effectLst/>
                          <a:latin typeface="Courier New"/>
                        </a:rPr>
                        <a:t>dictionary</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Merge another dictionary into </a:t>
                      </a:r>
                      <a:r>
                        <a:rPr kumimoji="0" lang="en-GB" sz="1600" b="0" i="1" u="none" strike="noStrike" cap="none" normalizeH="0" baseline="0" dirty="0">
                          <a:ln>
                            <a:noFill/>
                          </a:ln>
                          <a:solidFill>
                            <a:schemeClr val="tx1"/>
                          </a:solidFill>
                          <a:effectLst/>
                          <a:latin typeface="Montserrat"/>
                        </a:rPr>
                        <a:t>dict</a:t>
                      </a:r>
                      <a:r>
                        <a:rPr kumimoji="0" lang="en-GB" sz="1600" b="0" i="0" u="none" strike="noStrike" cap="none" normalizeH="0" baseline="0" dirty="0">
                          <a:ln>
                            <a:noFill/>
                          </a:ln>
                          <a:solidFill>
                            <a:schemeClr val="tx1"/>
                          </a:solidFill>
                          <a:effectLst/>
                          <a:latin typeface="Montserrat"/>
                        </a:rPr>
                        <a:t>.</a:t>
                      </a:r>
                      <a:endParaRPr kumimoji="0" lang="en-GB" sz="1600" b="1" i="0" u="none" strike="noStrike" cap="none" normalizeH="0" baseline="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9"/>
                  </a:ext>
                </a:extLst>
              </a:tr>
              <a:tr h="371109">
                <a:tc>
                  <a:txBody>
                    <a:bodyPr/>
                    <a:lstStyle/>
                    <a:p>
                      <a:pPr marL="0" marR="0" lvl="0" indent="0" algn="l" defTabSz="914400" rtl="0" eaLnBrk="0" fontAlgn="base" latinLnBrk="0" hangingPunct="0">
                        <a:lnSpc>
                          <a:spcPct val="120000"/>
                        </a:lnSpc>
                        <a:spcBef>
                          <a:spcPct val="60000"/>
                        </a:spcBef>
                        <a:spcAft>
                          <a:spcPct val="0"/>
                        </a:spcAft>
                        <a:buClr>
                          <a:schemeClr val="bg2"/>
                        </a:buClr>
                        <a:buSzTx/>
                        <a:buFontTx/>
                        <a:buNone/>
                        <a:tabLst/>
                      </a:pPr>
                      <a:r>
                        <a:rPr kumimoji="0" lang="en-GB" sz="1600" b="0" i="1" u="none" strike="noStrike" cap="none" normalizeH="0" baseline="0" dirty="0" err="1">
                          <a:ln>
                            <a:noFill/>
                          </a:ln>
                          <a:solidFill>
                            <a:schemeClr val="tx1"/>
                          </a:solidFill>
                          <a:effectLst/>
                          <a:latin typeface="Courier New"/>
                        </a:rPr>
                        <a:t>dict</a:t>
                      </a:r>
                      <a:r>
                        <a:rPr kumimoji="0" lang="en-GB" sz="1600" b="0" i="0" u="none" strike="noStrike" cap="none" normalizeH="0" baseline="0" dirty="0" err="1">
                          <a:ln>
                            <a:noFill/>
                          </a:ln>
                          <a:solidFill>
                            <a:schemeClr val="tx1"/>
                          </a:solidFill>
                          <a:effectLst/>
                          <a:latin typeface="Courier New"/>
                        </a:rPr>
                        <a:t>.values</a:t>
                      </a:r>
                      <a:r>
                        <a:rPr kumimoji="0" lang="en-GB" sz="1600" b="0" i="0" u="none" strike="noStrike" cap="none" normalizeH="0" baseline="0" dirty="0">
                          <a:ln>
                            <a:noFill/>
                          </a:ln>
                          <a:solidFill>
                            <a:schemeClr val="tx1"/>
                          </a:solidFill>
                          <a:effectLst/>
                          <a:latin typeface="Courier New"/>
                        </a:rPr>
                        <a:t>()</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ontserrat"/>
                        </a:rPr>
                        <a:t>Return a view of the values</a:t>
                      </a:r>
                      <a:endParaRPr kumimoji="0" lang="en-GB" sz="1600" b="1" i="0" u="none" strike="noStrike" cap="none" normalizeH="0" baseline="0" dirty="0">
                        <a:ln>
                          <a:noFill/>
                        </a:ln>
                        <a:solidFill>
                          <a:srgbClr val="134183"/>
                        </a:solidFill>
                        <a:effectLst/>
                        <a:latin typeface="Montserrat"/>
                      </a:endParaRP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10"/>
                  </a:ext>
                </a:extLst>
              </a:tr>
            </a:tbl>
          </a:graphicData>
        </a:graphic>
      </p:graphicFrame>
      <p:sp>
        <p:nvSpPr>
          <p:cNvPr id="3" name="Slide Number Placeholder 2">
            <a:extLst>
              <a:ext uri="{FF2B5EF4-FFF2-40B4-BE49-F238E27FC236}">
                <a16:creationId xmlns:a16="http://schemas.microsoft.com/office/drawing/2014/main" id="{1384C422-1F9B-0578-304C-3A915FB931B6}"/>
              </a:ext>
            </a:extLst>
          </p:cNvPr>
          <p:cNvSpPr>
            <a:spLocks noGrp="1"/>
          </p:cNvSpPr>
          <p:nvPr>
            <p:ph type="sldNum" sz="quarter" idx="12"/>
          </p:nvPr>
        </p:nvSpPr>
        <p:spPr/>
        <p:txBody>
          <a:bodyPr/>
          <a:lstStyle/>
          <a:p>
            <a:fld id="{EF892D59-8F09-EF4B-AD6D-DA609442F868}" type="slidenum">
              <a:rPr lang="en-GB" smtClean="0"/>
              <a:pPr/>
              <a:t>22</a:t>
            </a:fld>
            <a:endParaRPr lang="en-GB"/>
          </a:p>
        </p:txBody>
      </p:sp>
    </p:spTree>
    <p:extLst>
      <p:ext uri="{BB962C8B-B14F-4D97-AF65-F5344CB8AC3E}">
        <p14:creationId xmlns:p14="http://schemas.microsoft.com/office/powerpoint/2010/main" val="419711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p:txBody>
          <a:bodyPr/>
          <a:lstStyle/>
          <a:p>
            <a:pPr eaLnBrk="1" hangingPunct="1"/>
            <a:r>
              <a:rPr lang="en-GB" dirty="0"/>
              <a:t>View objects - examples</a:t>
            </a:r>
          </a:p>
        </p:txBody>
      </p:sp>
      <p:sp>
        <p:nvSpPr>
          <p:cNvPr id="23555" name="Rectangle 6"/>
          <p:cNvSpPr>
            <a:spLocks noGrp="1" noChangeArrowheads="1"/>
          </p:cNvSpPr>
          <p:nvPr>
            <p:ph sz="quarter" idx="4"/>
          </p:nvPr>
        </p:nvSpPr>
        <p:spPr/>
        <p:txBody>
          <a:bodyPr>
            <a:normAutofit lnSpcReduction="10000"/>
          </a:bodyPr>
          <a:lstStyle/>
          <a:p>
            <a:pPr marL="342900" indent="-169863">
              <a:buFont typeface="Arial" panose="020B0604020202020204" pitchFamily="34" charset="0"/>
              <a:buChar char="•"/>
            </a:pPr>
            <a:r>
              <a:rPr lang="en-GB" dirty="0">
                <a:solidFill>
                  <a:schemeClr val="tx1"/>
                </a:solidFill>
              </a:rPr>
              <a:t>May be used in iteration:</a:t>
            </a:r>
          </a:p>
          <a:p>
            <a:endParaRPr lang="en-GB" dirty="0">
              <a:solidFill>
                <a:schemeClr val="tx1"/>
              </a:solidFill>
            </a:endParaRPr>
          </a:p>
          <a:p>
            <a:endParaRPr lang="en-GB" sz="800"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To store as a list:</a:t>
            </a:r>
          </a:p>
          <a:p>
            <a:endParaRPr lang="en-GB" dirty="0">
              <a:solidFill>
                <a:schemeClr val="tx1"/>
              </a:solidFill>
            </a:endParaRPr>
          </a:p>
          <a:p>
            <a:endParaRPr lang="en-GB" sz="800" dirty="0">
              <a:solidFill>
                <a:schemeClr val="tx1"/>
              </a:solidFill>
            </a:endParaRPr>
          </a:p>
          <a:p>
            <a:endParaRPr lang="en-GB" dirty="0">
              <a:solidFill>
                <a:schemeClr val="tx1"/>
              </a:solidFill>
            </a:endParaRPr>
          </a:p>
          <a:p>
            <a:pPr marL="342900" indent="-169863">
              <a:buFont typeface="Arial" panose="020B0604020202020204" pitchFamily="34" charset="0"/>
              <a:buChar char="•"/>
            </a:pPr>
            <a:r>
              <a:rPr lang="en-GB" dirty="0">
                <a:solidFill>
                  <a:schemeClr val="tx1"/>
                </a:solidFill>
              </a:rPr>
              <a:t>In set </a:t>
            </a:r>
            <a:r>
              <a:rPr lang="en-GB" dirty="0"/>
              <a:t>operations:</a:t>
            </a:r>
          </a:p>
        </p:txBody>
      </p:sp>
      <p:sp>
        <p:nvSpPr>
          <p:cNvPr id="23556" name="Text Box 4"/>
          <p:cNvSpPr txBox="1">
            <a:spLocks noChangeArrowheads="1"/>
          </p:cNvSpPr>
          <p:nvPr/>
        </p:nvSpPr>
        <p:spPr bwMode="auto">
          <a:xfrm>
            <a:off x="1225756" y="2019361"/>
            <a:ext cx="5132388" cy="215443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nebula = {'M42':'Orion',</a:t>
            </a:r>
          </a:p>
          <a:p>
            <a:pPr>
              <a:spcBef>
                <a:spcPct val="0"/>
              </a:spcBef>
            </a:pPr>
            <a:r>
              <a:rPr lang="en-GB" sz="1800" dirty="0">
                <a:solidFill>
                  <a:schemeClr val="bg1"/>
                </a:solidFill>
                <a:latin typeface="Consolas" panose="020B0609020204030204" pitchFamily="49" charset="0"/>
              </a:rPr>
              <a:t>          'C33':'Veil',</a:t>
            </a:r>
          </a:p>
          <a:p>
            <a:pPr>
              <a:spcBef>
                <a:spcPct val="0"/>
              </a:spcBef>
            </a:pPr>
            <a:r>
              <a:rPr lang="en-GB" sz="1800" dirty="0">
                <a:solidFill>
                  <a:schemeClr val="bg1"/>
                </a:solidFill>
                <a:latin typeface="Consolas" panose="020B0609020204030204" pitchFamily="49" charset="0"/>
              </a:rPr>
              <a:t>          'M8' :'Lagoon',</a:t>
            </a:r>
          </a:p>
          <a:p>
            <a:pPr>
              <a:spcBef>
                <a:spcPct val="0"/>
              </a:spcBef>
            </a:pPr>
            <a:r>
              <a:rPr lang="en-GB" sz="1800" dirty="0">
                <a:solidFill>
                  <a:schemeClr val="bg1"/>
                </a:solidFill>
                <a:latin typeface="Consolas" panose="020B0609020204030204" pitchFamily="49" charset="0"/>
              </a:rPr>
              <a:t>          'M17':'Swan'</a:t>
            </a:r>
          </a:p>
          <a:p>
            <a:pPr>
              <a:spcBef>
                <a:spcPct val="0"/>
              </a:spcBef>
            </a:pP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nebula.items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kv</a:t>
            </a:r>
            <a:r>
              <a:rPr lang="en-GB" sz="1800" dirty="0">
                <a:solidFill>
                  <a:schemeClr val="bg1"/>
                </a:solidFill>
                <a:latin typeface="Consolas" panose="020B0609020204030204" pitchFamily="49" charset="0"/>
              </a:rPr>
              <a:t>)</a:t>
            </a:r>
          </a:p>
        </p:txBody>
      </p:sp>
      <p:sp>
        <p:nvSpPr>
          <p:cNvPr id="23557" name="Text Box 5"/>
          <p:cNvSpPr txBox="1">
            <a:spLocks noChangeArrowheads="1"/>
          </p:cNvSpPr>
          <p:nvPr/>
        </p:nvSpPr>
        <p:spPr bwMode="auto">
          <a:xfrm>
            <a:off x="5536847" y="3307682"/>
            <a:ext cx="2651125" cy="12001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'Orion')</a:t>
            </a:r>
          </a:p>
          <a:p>
            <a:pPr>
              <a:spcBef>
                <a:spcPct val="0"/>
              </a:spcBef>
            </a:pPr>
            <a:r>
              <a:rPr lang="en-GB" sz="1800" dirty="0">
                <a:latin typeface="Consolas" panose="020B0609020204030204" pitchFamily="49" charset="0"/>
              </a:rPr>
              <a:t>('M17', 'Swan')</a:t>
            </a:r>
          </a:p>
          <a:p>
            <a:pPr>
              <a:spcBef>
                <a:spcPct val="0"/>
              </a:spcBef>
            </a:pPr>
            <a:r>
              <a:rPr lang="en-GB" sz="1800" dirty="0">
                <a:latin typeface="Consolas" panose="020B0609020204030204" pitchFamily="49" charset="0"/>
              </a:rPr>
              <a:t>('M8', 'Lagoon')</a:t>
            </a:r>
          </a:p>
          <a:p>
            <a:pPr>
              <a:spcBef>
                <a:spcPct val="0"/>
              </a:spcBef>
            </a:pPr>
            <a:r>
              <a:rPr lang="en-GB" sz="1800" dirty="0">
                <a:latin typeface="Consolas" panose="020B0609020204030204" pitchFamily="49" charset="0"/>
              </a:rPr>
              <a:t>('C33', 'Veil')</a:t>
            </a:r>
          </a:p>
        </p:txBody>
      </p:sp>
      <p:sp>
        <p:nvSpPr>
          <p:cNvPr id="23558" name="Text Box 7"/>
          <p:cNvSpPr txBox="1">
            <a:spLocks noChangeArrowheads="1"/>
          </p:cNvSpPr>
          <p:nvPr/>
        </p:nvSpPr>
        <p:spPr bwMode="auto">
          <a:xfrm>
            <a:off x="1225756" y="4597765"/>
            <a:ext cx="5294313"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 = list(</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lkeys</a:t>
            </a:r>
            <a:r>
              <a:rPr lang="en-GB" sz="1800" dirty="0">
                <a:solidFill>
                  <a:schemeClr val="bg1"/>
                </a:solidFill>
                <a:latin typeface="Consolas" panose="020B0609020204030204" pitchFamily="49" charset="0"/>
              </a:rPr>
              <a:t>)</a:t>
            </a:r>
          </a:p>
        </p:txBody>
      </p:sp>
      <p:sp>
        <p:nvSpPr>
          <p:cNvPr id="23560" name="Text Box 9"/>
          <p:cNvSpPr txBox="1">
            <a:spLocks noChangeArrowheads="1"/>
          </p:cNvSpPr>
          <p:nvPr/>
        </p:nvSpPr>
        <p:spPr bwMode="auto">
          <a:xfrm>
            <a:off x="5536847" y="5033650"/>
            <a:ext cx="3603872"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['M42', 'M17', 'M8', 'C33']</a:t>
            </a:r>
          </a:p>
        </p:txBody>
      </p:sp>
      <p:sp>
        <p:nvSpPr>
          <p:cNvPr id="23559" name="Text Box 8"/>
          <p:cNvSpPr txBox="1">
            <a:spLocks noChangeArrowheads="1"/>
          </p:cNvSpPr>
          <p:nvPr/>
        </p:nvSpPr>
        <p:spPr bwMode="auto">
          <a:xfrm>
            <a:off x="1225756" y="5774276"/>
            <a:ext cx="4870244"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jelly = </a:t>
            </a:r>
            <a:r>
              <a:rPr lang="en-GB" sz="1800" dirty="0" err="1">
                <a:solidFill>
                  <a:schemeClr val="bg1"/>
                </a:solidFill>
                <a:latin typeface="Consolas" panose="020B0609020204030204" pitchFamily="49" charset="0"/>
              </a:rPr>
              <a:t>nebula.keys</a:t>
            </a:r>
            <a:r>
              <a:rPr lang="en-GB" sz="1800" dirty="0">
                <a:solidFill>
                  <a:schemeClr val="bg1"/>
                </a:solidFill>
                <a:latin typeface="Consolas" panose="020B0609020204030204" pitchFamily="49" charset="0"/>
              </a:rPr>
              <a:t>() | {'M37', 'M5'}</a:t>
            </a:r>
          </a:p>
          <a:p>
            <a:pPr>
              <a:spcBef>
                <a:spcPct val="0"/>
              </a:spcBef>
            </a:pPr>
            <a:r>
              <a:rPr lang="en-GB" sz="1800" dirty="0">
                <a:solidFill>
                  <a:schemeClr val="bg1"/>
                </a:solidFill>
                <a:latin typeface="Consolas" panose="020B0609020204030204" pitchFamily="49" charset="0"/>
              </a:rPr>
              <a:t>print(jelly)</a:t>
            </a:r>
          </a:p>
        </p:txBody>
      </p:sp>
      <p:sp>
        <p:nvSpPr>
          <p:cNvPr id="23561" name="Text Box 10"/>
          <p:cNvSpPr txBox="1">
            <a:spLocks noChangeArrowheads="1"/>
          </p:cNvSpPr>
          <p:nvPr/>
        </p:nvSpPr>
        <p:spPr bwMode="auto">
          <a:xfrm>
            <a:off x="5536847" y="6174381"/>
            <a:ext cx="5250155"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{'M5', 'M37', 'M17', 'M42', 'M8', 'C33'}</a:t>
            </a:r>
          </a:p>
        </p:txBody>
      </p:sp>
      <p:sp>
        <p:nvSpPr>
          <p:cNvPr id="2" name="Slide Number Placeholder 1">
            <a:extLst>
              <a:ext uri="{FF2B5EF4-FFF2-40B4-BE49-F238E27FC236}">
                <a16:creationId xmlns:a16="http://schemas.microsoft.com/office/drawing/2014/main" id="{ACDB2016-FB48-D5B1-7183-04074FB63D5F}"/>
              </a:ext>
            </a:extLst>
          </p:cNvPr>
          <p:cNvSpPr>
            <a:spLocks noGrp="1"/>
          </p:cNvSpPr>
          <p:nvPr>
            <p:ph type="sldNum" sz="quarter" idx="12"/>
          </p:nvPr>
        </p:nvSpPr>
        <p:spPr/>
        <p:txBody>
          <a:bodyPr/>
          <a:lstStyle/>
          <a:p>
            <a:fld id="{EF892D59-8F09-EF4B-AD6D-DA609442F868}" type="slidenum">
              <a:rPr lang="en-GB" smtClean="0"/>
              <a:pPr/>
              <a:t>23</a:t>
            </a:fld>
            <a:endParaRPr lang="en-GB" dirty="0"/>
          </a:p>
        </p:txBody>
      </p:sp>
    </p:spTree>
    <p:extLst>
      <p:ext uri="{BB962C8B-B14F-4D97-AF65-F5344CB8AC3E}">
        <p14:creationId xmlns:p14="http://schemas.microsoft.com/office/powerpoint/2010/main" val="303402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one of the following is true of Python lists?</a:t>
            </a:r>
          </a:p>
          <a:p>
            <a:pPr marL="538163" indent="-274638">
              <a:buFont typeface="+mj-lt"/>
              <a:buAutoNum type="alphaLcPeriod"/>
            </a:pPr>
            <a:r>
              <a:rPr lang="en-GB" dirty="0"/>
              <a:t>These represent the same list:</a:t>
            </a:r>
          </a:p>
          <a:p>
            <a:pPr marL="809625" indent="-274638"/>
            <a:r>
              <a:rPr lang="en-GB" dirty="0"/>
              <a:t>['a', 'b', 'c']</a:t>
            </a:r>
          </a:p>
          <a:p>
            <a:pPr marL="809625" indent="-274638"/>
            <a:r>
              <a:rPr lang="en-GB" dirty="0"/>
              <a:t>['c', 'a', 'b']</a:t>
            </a:r>
          </a:p>
          <a:p>
            <a:pPr marL="538163" lvl="0" indent="-274638">
              <a:buFont typeface="+mj-lt"/>
              <a:buAutoNum type="alphaLcPeriod" startAt="2"/>
            </a:pPr>
            <a:r>
              <a:rPr lang="en-GB" dirty="0"/>
              <a:t>All elements in a list must be of the same type</a:t>
            </a:r>
          </a:p>
          <a:p>
            <a:pPr marL="538163" lvl="0" indent="-274638">
              <a:buFont typeface="+mj-lt"/>
              <a:buAutoNum type="alphaLcPeriod" startAt="2"/>
            </a:pPr>
            <a:r>
              <a:rPr lang="en-GB" dirty="0"/>
              <a:t>A list may contain any type of object except another list</a:t>
            </a:r>
          </a:p>
          <a:p>
            <a:pPr marL="538163" lvl="0" indent="-274638">
              <a:buFont typeface="+mj-lt"/>
              <a:buAutoNum type="alphaLcPeriod" startAt="2"/>
            </a:pPr>
            <a:r>
              <a:rPr lang="en-GB" dirty="0"/>
              <a:t>A given object may appear in a list more than once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342900" indent="-342900">
              <a:buFont typeface="+mj-lt"/>
              <a:buAutoNum type="arabicPeriod" startAt="2"/>
            </a:pPr>
            <a:r>
              <a:rPr lang="en-GB" b="1" dirty="0"/>
              <a:t>Suppose you have the following tuple definition:</a:t>
            </a:r>
          </a:p>
          <a:p>
            <a:pPr marL="358775"/>
            <a:r>
              <a:rPr lang="en-GB" dirty="0">
                <a:latin typeface="Lucida Console" panose="020B0609040504020204" pitchFamily="49" charset="0"/>
              </a:rPr>
              <a:t>phonetics = ('alpha', 'bravo', </a:t>
            </a:r>
            <a:r>
              <a:rPr lang="en-GB" dirty="0" err="1">
                <a:latin typeface="Lucida Console" panose="020B0609040504020204" pitchFamily="49" charset="0"/>
              </a:rPr>
              <a:t>charlie</a:t>
            </a:r>
            <a:r>
              <a:rPr lang="en-GB" dirty="0">
                <a:latin typeface="Lucida Console" panose="020B0609040504020204" pitchFamily="49" charset="0"/>
              </a:rPr>
              <a:t>)</a:t>
            </a:r>
          </a:p>
          <a:p>
            <a:pPr marL="358775"/>
            <a:r>
              <a:rPr lang="en-GB" b="1" dirty="0"/>
              <a:t>Which one of the following statements replaces the second element ('bravo') with the string 'tango':</a:t>
            </a:r>
          </a:p>
          <a:p>
            <a:pPr marL="263525" indent="-263525">
              <a:buFont typeface="+mj-lt"/>
              <a:buAutoNum type="alphaLcPeriod" startAt="2"/>
            </a:pPr>
            <a:endParaRPr lang="en-GB" b="1" dirty="0"/>
          </a:p>
          <a:p>
            <a:pPr marL="717550" indent="-342900">
              <a:buFont typeface="+mj-lt"/>
              <a:buAutoNum type="alphaLcPeriod"/>
            </a:pPr>
            <a:r>
              <a:rPr lang="en-GB" dirty="0"/>
              <a:t>It’s a trick question—tuples can’t be modified.</a:t>
            </a:r>
          </a:p>
          <a:p>
            <a:pPr marL="717550" indent="-342900">
              <a:buFont typeface="+mj-lt"/>
              <a:buAutoNum type="alphaLcPeriod"/>
            </a:pPr>
            <a:r>
              <a:rPr lang="en-GB" dirty="0"/>
              <a:t>phonetics[1:1] = 'tango'</a:t>
            </a:r>
          </a:p>
          <a:p>
            <a:pPr marL="717550" indent="-342900">
              <a:buFont typeface="+mj-lt"/>
              <a:buAutoNum type="alphaLcPeriod"/>
            </a:pPr>
            <a:r>
              <a:rPr lang="en-GB" dirty="0"/>
              <a:t>phonetics[1] = 'tango'</a:t>
            </a:r>
          </a:p>
          <a:p>
            <a:pPr marL="717550" indent="-342900">
              <a:buFont typeface="+mj-lt"/>
              <a:buAutoNum type="alphaLcPeriod"/>
            </a:pPr>
            <a:r>
              <a:rPr lang="en-GB" dirty="0"/>
              <a:t>phonetics(1) = 'tango'</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025B-00FF-5025-6D43-661225E08B59}"/>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31141FCF-2F31-6967-8F2A-95B58CDD38D9}"/>
              </a:ext>
            </a:extLst>
          </p:cNvPr>
          <p:cNvSpPr>
            <a:spLocks noGrp="1"/>
          </p:cNvSpPr>
          <p:nvPr>
            <p:ph type="body" sz="quarter" idx="13"/>
          </p:nvPr>
        </p:nvSpPr>
        <p:spPr/>
        <p:txBody>
          <a:bodyPr/>
          <a:lstStyle/>
          <a:p>
            <a:r>
              <a:rPr lang="en-GB" b="1" dirty="0"/>
              <a:t>3. Which one of the following is true of Python dictionaries:</a:t>
            </a:r>
          </a:p>
          <a:p>
            <a:r>
              <a:rPr lang="en-GB" dirty="0"/>
              <a:t> </a:t>
            </a:r>
          </a:p>
          <a:p>
            <a:pPr marL="717550" lvl="0" indent="-342900">
              <a:buFont typeface="+mj-lt"/>
              <a:buAutoNum type="alphaLcPeriod"/>
            </a:pPr>
            <a:r>
              <a:rPr lang="en-GB" dirty="0"/>
              <a:t>Items are accessed by their position in a dictionary.</a:t>
            </a:r>
          </a:p>
          <a:p>
            <a:pPr marL="717550" lvl="0" indent="-342900">
              <a:buFont typeface="+mj-lt"/>
              <a:buAutoNum type="alphaLcPeriod"/>
            </a:pPr>
            <a:r>
              <a:rPr lang="en-GB" dirty="0"/>
              <a:t>All the keys in a dictionary must be of the same type.</a:t>
            </a:r>
          </a:p>
          <a:p>
            <a:pPr marL="717550" lvl="0" indent="-342900">
              <a:buFont typeface="+mj-lt"/>
              <a:buAutoNum type="alphaLcPeriod"/>
            </a:pPr>
            <a:r>
              <a:rPr lang="en-GB" dirty="0"/>
              <a:t>A dictionary can contain any object type except another dictionary.</a:t>
            </a:r>
          </a:p>
          <a:p>
            <a:pPr marL="717550" lvl="0" indent="-342900">
              <a:buFont typeface="+mj-lt"/>
              <a:buAutoNum type="alphaLcPeriod"/>
            </a:pPr>
            <a:r>
              <a:rPr lang="en-GB" dirty="0"/>
              <a:t>Dictionaries are mutable.</a:t>
            </a:r>
          </a:p>
          <a:p>
            <a:endParaRPr lang="en-GB" dirty="0"/>
          </a:p>
        </p:txBody>
      </p:sp>
    </p:spTree>
    <p:extLst>
      <p:ext uri="{BB962C8B-B14F-4D97-AF65-F5344CB8AC3E}">
        <p14:creationId xmlns:p14="http://schemas.microsoft.com/office/powerpoint/2010/main" val="10562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5AF1-AE9B-B384-FF3B-A8DCDFBD0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EC15A-8A8C-2FCD-D96F-2075C487320F}"/>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F235014-8BD2-F8EC-1931-8F6D3FD4C35A}"/>
              </a:ext>
            </a:extLst>
          </p:cNvPr>
          <p:cNvSpPr>
            <a:spLocks noGrp="1"/>
          </p:cNvSpPr>
          <p:nvPr>
            <p:ph type="body" sz="quarter" idx="13"/>
          </p:nvPr>
        </p:nvSpPr>
        <p:spPr>
          <a:xfrm>
            <a:off x="443921" y="1398297"/>
            <a:ext cx="6679721" cy="4061405"/>
          </a:xfrm>
        </p:spPr>
        <p:txBody>
          <a:bodyPr/>
          <a:lstStyle/>
          <a:p>
            <a:r>
              <a:rPr lang="en-GB" sz="1600" b="1" dirty="0"/>
              <a:t>4. Given the </a:t>
            </a:r>
            <a:r>
              <a:rPr lang="en-GB" sz="1600" b="1" dirty="0" err="1"/>
              <a:t>mydict</a:t>
            </a:r>
            <a:r>
              <a:rPr lang="en-GB" sz="1600" b="1" dirty="0"/>
              <a:t> dictionary requirement below:</a:t>
            </a:r>
          </a:p>
          <a:p>
            <a:endParaRPr lang="en-GB" sz="1600" b="1" dirty="0"/>
          </a:p>
          <a:p>
            <a:endParaRPr lang="en-GB" sz="1600" b="1" dirty="0"/>
          </a:p>
          <a:p>
            <a:endParaRPr lang="en-GB" sz="1600" b="1" dirty="0"/>
          </a:p>
          <a:p>
            <a:r>
              <a:rPr lang="en-GB" sz="1600" b="1" dirty="0"/>
              <a:t>Which one of the following is not a valid way to define this dictionary in Python:</a:t>
            </a:r>
          </a:p>
          <a:p>
            <a:r>
              <a:rPr lang="en-GB" dirty="0"/>
              <a:t> </a:t>
            </a:r>
          </a:p>
        </p:txBody>
      </p:sp>
      <p:graphicFrame>
        <p:nvGraphicFramePr>
          <p:cNvPr id="4" name="Table 3">
            <a:extLst>
              <a:ext uri="{FF2B5EF4-FFF2-40B4-BE49-F238E27FC236}">
                <a16:creationId xmlns:a16="http://schemas.microsoft.com/office/drawing/2014/main" id="{39761002-D1A9-A17D-0073-E400D2BD6280}"/>
              </a:ext>
            </a:extLst>
          </p:cNvPr>
          <p:cNvGraphicFramePr>
            <a:graphicFrameLocks noGrp="1"/>
          </p:cNvGraphicFramePr>
          <p:nvPr>
            <p:extLst>
              <p:ext uri="{D42A27DB-BD31-4B8C-83A1-F6EECF244321}">
                <p14:modId xmlns:p14="http://schemas.microsoft.com/office/powerpoint/2010/main" val="1932413803"/>
              </p:ext>
            </p:extLst>
          </p:nvPr>
        </p:nvGraphicFramePr>
        <p:xfrm>
          <a:off x="825885" y="1794389"/>
          <a:ext cx="5725160" cy="1066800"/>
        </p:xfrm>
        <a:graphic>
          <a:graphicData uri="http://schemas.openxmlformats.org/drawingml/2006/table">
            <a:tbl>
              <a:tblPr firstRow="1" firstCol="1" bandRow="1"/>
              <a:tblGrid>
                <a:gridCol w="2862580">
                  <a:extLst>
                    <a:ext uri="{9D8B030D-6E8A-4147-A177-3AD203B41FA5}">
                      <a16:colId xmlns:a16="http://schemas.microsoft.com/office/drawing/2014/main" val="2097246349"/>
                    </a:ext>
                  </a:extLst>
                </a:gridCol>
                <a:gridCol w="2862580">
                  <a:extLst>
                    <a:ext uri="{9D8B030D-6E8A-4147-A177-3AD203B41FA5}">
                      <a16:colId xmlns:a16="http://schemas.microsoft.com/office/drawing/2014/main" val="183072921"/>
                    </a:ext>
                  </a:extLst>
                </a:gridCol>
              </a:tblGrid>
              <a:tr h="0">
                <a:tc gridSpan="2">
                  <a:txBody>
                    <a:bodyPr/>
                    <a:lstStyle/>
                    <a:p>
                      <a:pPr>
                        <a:buNone/>
                      </a:pPr>
                      <a:r>
                        <a:rPr lang="en-GB" sz="1400" b="1" dirty="0" err="1">
                          <a:effectLst/>
                          <a:latin typeface="Calibri" panose="020F0502020204030204" pitchFamily="34" charset="0"/>
                          <a:ea typeface="Times New Roman" panose="02020603050405020304" pitchFamily="18" charset="0"/>
                          <a:cs typeface="Times New Roman" panose="02020603050405020304" pitchFamily="18" charset="0"/>
                        </a:rPr>
                        <a:t>mydict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extLst>
                  <a:ext uri="{0D108BD9-81ED-4DB2-BD59-A6C34878D82A}">
                    <a16:rowId xmlns:a16="http://schemas.microsoft.com/office/drawing/2014/main" val="3652154299"/>
                  </a:ext>
                </a:extLst>
              </a:tr>
              <a:tr h="0">
                <a:tc>
                  <a:txBody>
                    <a:bodyPr/>
                    <a:lstStyle/>
                    <a:p>
                      <a:pPr>
                        <a:buNone/>
                      </a:pPr>
                      <a:r>
                        <a:rPr lang="en-GB" sz="1400" b="1">
                          <a:effectLst/>
                          <a:latin typeface="Calibri" panose="020F0502020204030204" pitchFamily="34" charset="0"/>
                          <a:ea typeface="Times New Roman" panose="02020603050405020304" pitchFamily="18" charset="0"/>
                          <a:cs typeface="Times New Roman" panose="02020603050405020304" pitchFamily="18" charset="0"/>
                        </a:rPr>
                        <a:t>key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b="1" dirty="0">
                          <a:effectLst/>
                          <a:latin typeface="Calibri" panose="020F0502020204030204" pitchFamily="34" charset="0"/>
                          <a:ea typeface="Times New Roman" panose="02020603050405020304" pitchFamily="18" charset="0"/>
                          <a:cs typeface="Times New Roman" panose="02020603050405020304" pitchFamily="18" charset="0"/>
                        </a:rPr>
                        <a:t>value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4760029"/>
                  </a:ext>
                </a:extLst>
              </a:tr>
              <a:tr h="0">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'alpha'</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10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4192168"/>
                  </a:ext>
                </a:extLst>
              </a:tr>
              <a:tr h="0">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'bravo'</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20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8534230"/>
                  </a:ext>
                </a:extLst>
              </a:tr>
              <a:tr h="0">
                <a:tc>
                  <a:txBody>
                    <a:bodyPr/>
                    <a:lstStyle/>
                    <a:p>
                      <a:pPr>
                        <a:buNone/>
                      </a:pPr>
                      <a:r>
                        <a:rPr lang="en-GB" sz="1400">
                          <a:effectLst/>
                          <a:latin typeface="Calibri" panose="020F0502020204030204" pitchFamily="34" charset="0"/>
                          <a:ea typeface="Times New Roman" panose="02020603050405020304" pitchFamily="18" charset="0"/>
                          <a:cs typeface="Times New Roman" panose="02020603050405020304" pitchFamily="18" charset="0"/>
                        </a:rPr>
                        <a:t>'Charlie'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30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080219"/>
                  </a:ext>
                </a:extLst>
              </a:tr>
            </a:tbl>
          </a:graphicData>
        </a:graphic>
      </p:graphicFrame>
      <p:sp>
        <p:nvSpPr>
          <p:cNvPr id="7" name="TextBox 6">
            <a:extLst>
              <a:ext uri="{FF2B5EF4-FFF2-40B4-BE49-F238E27FC236}">
                <a16:creationId xmlns:a16="http://schemas.microsoft.com/office/drawing/2014/main" id="{FE8F7267-C4AB-DE0C-7094-17169C2122FA}"/>
              </a:ext>
            </a:extLst>
          </p:cNvPr>
          <p:cNvSpPr txBox="1"/>
          <p:nvPr/>
        </p:nvSpPr>
        <p:spPr>
          <a:xfrm>
            <a:off x="443921" y="3672138"/>
            <a:ext cx="2566686" cy="2308324"/>
          </a:xfrm>
          <a:prstGeom prst="rect">
            <a:avLst/>
          </a:prstGeom>
          <a:noFill/>
        </p:spPr>
        <p:txBody>
          <a:bodyPr wrap="square">
            <a:spAutoFit/>
          </a:bodyPr>
          <a:lstStyle/>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['alpha'] = 10</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['bravo'] = 20</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c.</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('alpha', 10),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('bravo', 20),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p>
        </p:txBody>
      </p:sp>
      <p:sp>
        <p:nvSpPr>
          <p:cNvPr id="9" name="TextBox 8">
            <a:extLst>
              <a:ext uri="{FF2B5EF4-FFF2-40B4-BE49-F238E27FC236}">
                <a16:creationId xmlns:a16="http://schemas.microsoft.com/office/drawing/2014/main" id="{19DDBAB8-0187-4C63-5449-8C181EED6767}"/>
              </a:ext>
            </a:extLst>
          </p:cNvPr>
          <p:cNvSpPr txBox="1"/>
          <p:nvPr/>
        </p:nvSpPr>
        <p:spPr>
          <a:xfrm>
            <a:off x="3010607" y="3672138"/>
            <a:ext cx="4856544" cy="1754326"/>
          </a:xfrm>
          <a:prstGeom prst="rect">
            <a:avLst/>
          </a:prstGeom>
          <a:noFill/>
        </p:spPr>
        <p:txBody>
          <a:bodyPr wrap="square">
            <a:spAutoFit/>
          </a:bodyPr>
          <a:lstStyle/>
          <a:p>
            <a:pPr>
              <a:buNone/>
            </a:pPr>
            <a:r>
              <a:rPr lang="en-GB" sz="1200" dirty="0">
                <a:latin typeface="Lucida Console" panose="020B0609040504020204" pitchFamily="49" charset="0"/>
                <a:ea typeface="Calibri" panose="020F0502020204030204" pitchFamily="34" charset="0"/>
                <a:cs typeface="Times New Roman" panose="02020603050405020304" pitchFamily="18" charset="0"/>
              </a:rPr>
              <a:t>b.</a:t>
            </a:r>
            <a:endParaRPr lang="en-GB" sz="1200" dirty="0">
              <a:effectLst/>
              <a:latin typeface="Lucida Console" panose="020B0609040504020204" pitchFamily="49" charset="0"/>
              <a:ea typeface="Calibri" panose="020F0502020204030204" pitchFamily="34" charset="0"/>
              <a:cs typeface="Times New Roman" panose="02020603050405020304" pitchFamily="18" charset="0"/>
            </a:endParaRP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{'alpha': 10, 'bravo': 20,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d.</a:t>
            </a:r>
          </a:p>
          <a:p>
            <a:pPr>
              <a:buNone/>
            </a:pP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mydict</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 {</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('alpha', 10),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('bravo', 20),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a:t>
            </a:r>
            <a:r>
              <a:rPr lang="en-GB" sz="1200" dirty="0" err="1">
                <a:effectLst/>
                <a:latin typeface="Lucida Console" panose="020B0609040504020204" pitchFamily="49" charset="0"/>
                <a:ea typeface="Calibri" panose="020F0502020204030204" pitchFamily="34" charset="0"/>
                <a:cs typeface="Times New Roman" panose="02020603050405020304" pitchFamily="18" charset="0"/>
              </a:rPr>
              <a:t>charlie</a:t>
            </a:r>
            <a:r>
              <a:rPr lang="en-GB" sz="1200" dirty="0">
                <a:effectLst/>
                <a:latin typeface="Lucida Console" panose="020B0609040504020204" pitchFamily="49" charset="0"/>
                <a:ea typeface="Calibri" panose="020F0502020204030204" pitchFamily="34" charset="0"/>
                <a:cs typeface="Times New Roman" panose="02020603050405020304" pitchFamily="18" charset="0"/>
              </a:rPr>
              <a:t>', 30)</a:t>
            </a:r>
          </a:p>
          <a:p>
            <a:pPr>
              <a:buNone/>
            </a:pPr>
            <a:r>
              <a:rPr lang="en-GB" sz="1200" dirty="0">
                <a:effectLst/>
                <a:latin typeface="Lucida Console" panose="020B060904050402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2060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1E62C3-F5DF-67B5-9A5C-41384C584DB3}"/>
              </a:ext>
            </a:extLst>
          </p:cNvPr>
          <p:cNvSpPr>
            <a:spLocks noGrp="1"/>
          </p:cNvSpPr>
          <p:nvPr>
            <p:ph type="ctrTitle"/>
          </p:nvPr>
        </p:nvSpPr>
        <p:spPr/>
        <p:txBody>
          <a:bodyPr/>
          <a:lstStyle/>
          <a:p>
            <a:r>
              <a:rPr lang="en-GB" dirty="0"/>
              <a:t>Summary</a:t>
            </a:r>
          </a:p>
        </p:txBody>
      </p:sp>
      <p:sp>
        <p:nvSpPr>
          <p:cNvPr id="6" name="Text Placeholder 5">
            <a:extLst>
              <a:ext uri="{FF2B5EF4-FFF2-40B4-BE49-F238E27FC236}">
                <a16:creationId xmlns:a16="http://schemas.microsoft.com/office/drawing/2014/main" id="{2D118F37-33B5-CC8E-CDBB-ED2F1030A5CD}"/>
              </a:ext>
            </a:extLst>
          </p:cNvPr>
          <p:cNvSpPr>
            <a:spLocks noGrp="1"/>
          </p:cNvSpPr>
          <p:nvPr>
            <p:ph type="body" sz="quarter" idx="13"/>
          </p:nvPr>
        </p:nvSpPr>
        <p:spPr>
          <a:xfrm>
            <a:off x="443921" y="1733108"/>
            <a:ext cx="6679721" cy="4326729"/>
          </a:xfrm>
        </p:spPr>
        <p:txBody>
          <a:bodyPr>
            <a:noAutofit/>
          </a:bodyPr>
          <a:lstStyle/>
          <a:p>
            <a:r>
              <a:rPr lang="en-GB" b="1" dirty="0">
                <a:latin typeface="Montserrat"/>
              </a:rPr>
              <a:t>Collections can store multiple objects.</a:t>
            </a:r>
            <a:endParaRPr lang="en-US" dirty="0">
              <a:latin typeface="Montserrat"/>
            </a:endParaRPr>
          </a:p>
          <a:p>
            <a:r>
              <a:rPr lang="en-GB" b="1" dirty="0">
                <a:latin typeface="Montserrat"/>
              </a:rPr>
              <a:t>Lists and tuples are like arrays in other languages:</a:t>
            </a:r>
          </a:p>
          <a:p>
            <a:pPr marL="457200" indent="-228600">
              <a:buChar char="•"/>
            </a:pPr>
            <a:r>
              <a:rPr lang="en-GB" dirty="0">
                <a:latin typeface="Montserrat"/>
              </a:rPr>
              <a:t>Lists are mutable &amp; Tuples are immutable.</a:t>
            </a:r>
          </a:p>
          <a:p>
            <a:pPr marL="457200" indent="-228600">
              <a:buSzPct val="114999"/>
              <a:buChar char="•"/>
            </a:pPr>
            <a:r>
              <a:rPr lang="en-GB" dirty="0">
                <a:latin typeface="Montserrat"/>
              </a:rPr>
              <a:t>Both can be indexed and sliced [start:end+1].</a:t>
            </a:r>
          </a:p>
          <a:p>
            <a:r>
              <a:rPr lang="en-GB" b="1" dirty="0">
                <a:latin typeface="Montserrat"/>
              </a:rPr>
              <a:t>Dictionaries are like associative arrays:</a:t>
            </a:r>
            <a:endParaRPr lang="en-GB" b="1" dirty="0"/>
          </a:p>
          <a:p>
            <a:pPr marL="457200" indent="-228600">
              <a:buSzPct val="114999"/>
              <a:buFont typeface="Arial" panose="020B0604020202020204" pitchFamily="34" charset="0"/>
              <a:buChar char="•"/>
            </a:pPr>
            <a:r>
              <a:rPr lang="en-GB" dirty="0">
                <a:latin typeface="Montserrat"/>
              </a:rPr>
              <a:t>Mutable &amp; accessed by a unique key.</a:t>
            </a:r>
          </a:p>
          <a:p>
            <a:pPr marL="457200" indent="-228600">
              <a:buChar char="•"/>
            </a:pPr>
            <a:r>
              <a:rPr lang="en-GB" dirty="0">
                <a:latin typeface="Montserrat"/>
              </a:rPr>
              <a:t>Ordered (in insertion order) from Python 3.6.</a:t>
            </a:r>
            <a:endParaRPr lang="en-GB" dirty="0"/>
          </a:p>
          <a:p>
            <a:pPr marL="114300" indent="-171450">
              <a:buSzPct val="114999"/>
            </a:pPr>
            <a:r>
              <a:rPr lang="en-GB" b="1" dirty="0">
                <a:latin typeface="Montserrat"/>
              </a:rPr>
              <a:t>Sets are like a special version of dictionaries:</a:t>
            </a:r>
            <a:endParaRPr lang="en-GB" b="1" dirty="0"/>
          </a:p>
          <a:p>
            <a:pPr marL="457200" indent="-228600">
              <a:buFont typeface="Arial" panose="020B0604020202020204" pitchFamily="34" charset="0"/>
              <a:buChar char="•"/>
            </a:pPr>
            <a:r>
              <a:rPr lang="en-GB" dirty="0">
                <a:latin typeface="Montserrat"/>
              </a:rPr>
              <a:t>Mutable, unordered &amp; can be combined with other sets.</a:t>
            </a:r>
          </a:p>
          <a:p>
            <a:pPr marL="457200" indent="-228600">
              <a:buChar char="•"/>
            </a:pPr>
            <a:r>
              <a:rPr lang="en-GB" dirty="0">
                <a:latin typeface="Montserrat"/>
              </a:rPr>
              <a:t>They do not have keys but objects are unique.</a:t>
            </a:r>
            <a:endParaRPr lang="en-GB" dirty="0"/>
          </a:p>
          <a:p>
            <a:pPr marL="342900" indent="-342900">
              <a:buChar char="•"/>
            </a:pPr>
            <a:endParaRPr lang="en-GB" dirty="0"/>
          </a:p>
          <a:p>
            <a:endParaRPr lang="en-GB" dirty="0"/>
          </a:p>
        </p:txBody>
      </p:sp>
      <p:sp>
        <p:nvSpPr>
          <p:cNvPr id="3" name="Slide Number Placeholder 2">
            <a:extLst>
              <a:ext uri="{FF2B5EF4-FFF2-40B4-BE49-F238E27FC236}">
                <a16:creationId xmlns:a16="http://schemas.microsoft.com/office/drawing/2014/main" id="{8774EF11-573A-17A9-D47F-1D27B2DC1C18}"/>
              </a:ext>
            </a:extLst>
          </p:cNvPr>
          <p:cNvSpPr>
            <a:spLocks noGrp="1"/>
          </p:cNvSpPr>
          <p:nvPr>
            <p:ph type="sldNum" sz="quarter" idx="4294967295"/>
          </p:nvPr>
        </p:nvSpPr>
        <p:spPr>
          <a:xfrm>
            <a:off x="9448800" y="6399213"/>
            <a:ext cx="2743200" cy="365125"/>
          </a:xfrm>
          <a:prstGeom prst="rect">
            <a:avLst/>
          </a:prstGeom>
        </p:spPr>
        <p:txBody>
          <a:bodyPr/>
          <a:lstStyle/>
          <a:p>
            <a:fld id="{EF892D59-8F09-EF4B-AD6D-DA609442F868}" type="slidenum">
              <a:rPr lang="en-GB" smtClean="0"/>
              <a:pPr/>
              <a:t>28</a:t>
            </a:fld>
            <a:endParaRPr lang="en-GB"/>
          </a:p>
        </p:txBody>
      </p:sp>
    </p:spTree>
    <p:extLst>
      <p:ext uri="{BB962C8B-B14F-4D97-AF65-F5344CB8AC3E}">
        <p14:creationId xmlns:p14="http://schemas.microsoft.com/office/powerpoint/2010/main" val="9547968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dirty="0"/>
              <a:t>Python types - reminder</a:t>
            </a:r>
          </a:p>
        </p:txBody>
      </p:sp>
      <p:sp>
        <p:nvSpPr>
          <p:cNvPr id="861187" name="Rectangle 3"/>
          <p:cNvSpPr>
            <a:spLocks noGrp="1" noChangeArrowheads="1"/>
          </p:cNvSpPr>
          <p:nvPr>
            <p:ph type="body" sz="quarter" idx="14"/>
          </p:nvPr>
        </p:nvSpPr>
        <p:spPr/>
        <p:txBody>
          <a:bodyPr>
            <a:normAutofit fontScale="92500" lnSpcReduction="10000"/>
          </a:bodyPr>
          <a:lstStyle/>
          <a:p>
            <a:pPr>
              <a:spcBef>
                <a:spcPts val="600"/>
              </a:spcBef>
            </a:pPr>
            <a:r>
              <a:rPr lang="en-GB" b="1" dirty="0"/>
              <a:t>Built in sequence types:</a:t>
            </a:r>
          </a:p>
          <a:p>
            <a:pPr marL="457200" lvl="1" indent="-228600">
              <a:spcBef>
                <a:spcPts val="600"/>
              </a:spcBef>
              <a:buFont typeface="Arial" panose="020B0604020202020204" pitchFamily="34" charset="0"/>
              <a:buChar char="•"/>
            </a:pPr>
            <a:r>
              <a:rPr lang="en-GB" dirty="0">
                <a:latin typeface="Montserrat"/>
              </a:rPr>
              <a:t>Strings (</a:t>
            </a:r>
            <a:r>
              <a:rPr lang="en-GB" b="0" dirty="0">
                <a:latin typeface="Courier New"/>
                <a:cs typeface="Courier New"/>
              </a:rPr>
              <a:t>str</a:t>
            </a:r>
            <a:r>
              <a:rPr lang="en-GB" dirty="0">
                <a:latin typeface="Montserrat"/>
              </a:rPr>
              <a:t>)</a:t>
            </a:r>
          </a:p>
          <a:p>
            <a:pPr marL="457200" lvl="3" indent="-228600">
              <a:spcBef>
                <a:spcPts val="600"/>
              </a:spcBef>
              <a:buFontTx/>
              <a:buNone/>
            </a:pPr>
            <a:r>
              <a:rPr lang="en-GB" sz="1800" b="1" dirty="0">
                <a:latin typeface="Courier New" panose="02070309020205020404" pitchFamily="49" charset="0"/>
              </a:rPr>
              <a:t>		'Norwegian Blue', "Mr. Khan's bike"</a:t>
            </a:r>
            <a:endParaRPr lang="en-GB" sz="1800" b="1" dirty="0">
              <a:latin typeface="Courier New" panose="02070309020205020404" pitchFamily="49" charset="0"/>
              <a:cs typeface="Courier New" panose="02070309020205020404" pitchFamily="49" charset="0"/>
            </a:endParaRPr>
          </a:p>
          <a:p>
            <a:pPr marL="457200" lvl="1" indent="-228600">
              <a:spcBef>
                <a:spcPts val="600"/>
              </a:spcBef>
              <a:buFont typeface="Arial" panose="020B0604020202020204" pitchFamily="34" charset="0"/>
              <a:buChar char="•"/>
            </a:pPr>
            <a:r>
              <a:rPr lang="en-GB" dirty="0"/>
              <a:t>Lists (</a:t>
            </a:r>
            <a:r>
              <a:rPr lang="en-GB" b="0" dirty="0">
                <a:latin typeface="Courier New" panose="02070309020205020404" pitchFamily="49" charset="0"/>
              </a:rPr>
              <a:t>list</a:t>
            </a:r>
            <a:r>
              <a:rPr lang="en-GB" dirty="0"/>
              <a:t>)</a:t>
            </a:r>
          </a:p>
          <a:p>
            <a:pPr marL="457200" lvl="3" indent="-228600">
              <a:spcBef>
                <a:spcPts val="600"/>
              </a:spcBef>
              <a:buFontTx/>
              <a:buNone/>
            </a:pPr>
            <a:r>
              <a:rPr lang="en-GB" sz="1800" b="1" dirty="0">
                <a:latin typeface="Courier New" panose="02070309020205020404" pitchFamily="49" charset="0"/>
              </a:rPr>
              <a:t>		['Cheddar', ['Camembert', 'Brie'], 'Stilton']</a:t>
            </a:r>
            <a:endParaRPr lang="en-GB" sz="1800" b="1" dirty="0">
              <a:latin typeface="Courier New" panose="02070309020205020404" pitchFamily="49" charset="0"/>
              <a:cs typeface="Courier New" panose="02070309020205020404" pitchFamily="49" charset="0"/>
            </a:endParaRPr>
          </a:p>
          <a:p>
            <a:pPr marL="457200" lvl="1" indent="-228600">
              <a:spcBef>
                <a:spcPts val="600"/>
              </a:spcBef>
              <a:buFont typeface="Arial" panose="020B0604020202020204" pitchFamily="34" charset="0"/>
              <a:buChar char="•"/>
            </a:pPr>
            <a:r>
              <a:rPr lang="en-GB" dirty="0"/>
              <a:t>Tuples (</a:t>
            </a:r>
            <a:r>
              <a:rPr lang="en-GB" b="0" dirty="0">
                <a:latin typeface="Courier New" panose="02070309020205020404" pitchFamily="49" charset="0"/>
              </a:rPr>
              <a:t>tuple</a:t>
            </a:r>
            <a:r>
              <a:rPr lang="en-GB" dirty="0"/>
              <a:t>)</a:t>
            </a:r>
          </a:p>
          <a:p>
            <a:pPr marL="457200" lvl="3" indent="-228600">
              <a:spcBef>
                <a:spcPts val="600"/>
              </a:spcBef>
              <a:buFontTx/>
              <a:buNone/>
            </a:pPr>
            <a:r>
              <a:rPr lang="en-GB" sz="1800" b="1" dirty="0">
                <a:latin typeface="Courier New" panose="02070309020205020404" pitchFamily="49" charset="0"/>
              </a:rPr>
              <a:t>		(47, 'Spam', 'Major', 683, 'Ovine Aviation')</a:t>
            </a:r>
            <a:endParaRPr lang="en-GB" sz="1800" b="1" dirty="0">
              <a:latin typeface="Courier New" panose="02070309020205020404" pitchFamily="49" charset="0"/>
              <a:cs typeface="Courier New" panose="02070309020205020404" pitchFamily="49" charset="0"/>
            </a:endParaRPr>
          </a:p>
          <a:p>
            <a:pPr marL="457200" lvl="1" indent="-228600">
              <a:spcBef>
                <a:spcPts val="600"/>
              </a:spcBef>
              <a:buFont typeface="Arial" panose="020B0604020202020204" pitchFamily="34" charset="0"/>
              <a:buChar char="•"/>
            </a:pPr>
            <a:r>
              <a:rPr lang="en-GB" dirty="0"/>
              <a:t>We also have </a:t>
            </a:r>
            <a:r>
              <a:rPr lang="en-GB" dirty="0" err="1"/>
              <a:t>bytearray</a:t>
            </a:r>
            <a:r>
              <a:rPr lang="en-GB" dirty="0"/>
              <a:t> (read/write) and bytes (read only) used for binary data .</a:t>
            </a:r>
          </a:p>
          <a:p>
            <a:pPr marL="457200" lvl="1" indent="-228600">
              <a:spcBef>
                <a:spcPts val="600"/>
              </a:spcBef>
              <a:buFont typeface="Arial" panose="020B0604020202020204" pitchFamily="34" charset="0"/>
              <a:buChar char="•"/>
            </a:pPr>
            <a:endParaRPr lang="en-GB" dirty="0">
              <a:latin typeface="Montserrat"/>
            </a:endParaRPr>
          </a:p>
          <a:p>
            <a:pPr>
              <a:spcBef>
                <a:spcPts val="600"/>
              </a:spcBef>
            </a:pPr>
            <a:r>
              <a:rPr lang="en-GB" b="1" dirty="0"/>
              <a:t>Not all collections are sequences</a:t>
            </a:r>
          </a:p>
          <a:p>
            <a:pPr marL="457200" lvl="1" indent="-228600">
              <a:spcBef>
                <a:spcPts val="600"/>
              </a:spcBef>
              <a:buFont typeface="Arial" panose="020B0604020202020204" pitchFamily="34" charset="0"/>
              <a:buChar char="•"/>
            </a:pPr>
            <a:r>
              <a:rPr lang="en-GB" dirty="0"/>
              <a:t>A </a:t>
            </a:r>
            <a:r>
              <a:rPr lang="en-GB" dirty="0">
                <a:solidFill>
                  <a:schemeClr val="tx1"/>
                </a:solidFill>
              </a:rPr>
              <a:t>set</a:t>
            </a:r>
            <a:r>
              <a:rPr lang="en-GB" dirty="0"/>
              <a:t> is an </a:t>
            </a:r>
            <a:r>
              <a:rPr lang="en-GB" i="1" dirty="0"/>
              <a:t>unordered </a:t>
            </a:r>
            <a:r>
              <a:rPr lang="en-GB" dirty="0"/>
              <a:t>collection of </a:t>
            </a:r>
            <a:r>
              <a:rPr lang="en-GB" i="1" dirty="0"/>
              <a:t>unique</a:t>
            </a:r>
            <a:r>
              <a:rPr lang="en-GB" dirty="0"/>
              <a:t> objects.</a:t>
            </a:r>
            <a:endParaRPr lang="en-GB" b="0" dirty="0"/>
          </a:p>
          <a:p>
            <a:pPr marL="457200" lvl="1" indent="-228600">
              <a:spcBef>
                <a:spcPts val="600"/>
              </a:spcBef>
              <a:buFont typeface="Arial" panose="020B0604020202020204" pitchFamily="34" charset="0"/>
              <a:buChar char="•"/>
            </a:pPr>
            <a:r>
              <a:rPr lang="en-GB" dirty="0"/>
              <a:t>Dictionaries are a special form of set but do have an order.</a:t>
            </a:r>
          </a:p>
          <a:p>
            <a:pPr marL="228600" lvl="1" indent="0">
              <a:spcBef>
                <a:spcPts val="600"/>
              </a:spcBef>
              <a:buNone/>
            </a:pPr>
            <a:r>
              <a:rPr lang="en-GB" sz="1800" b="1" dirty="0">
                <a:latin typeface="Courier New" panose="02070309020205020404" pitchFamily="49" charset="0"/>
              </a:rPr>
              <a:t>    {'</a:t>
            </a:r>
            <a:r>
              <a:rPr lang="en-GB" sz="1800" b="1" dirty="0" err="1">
                <a:latin typeface="Courier New" panose="02070309020205020404" pitchFamily="49" charset="0"/>
              </a:rPr>
              <a:t>Totnes':'Barber</a:t>
            </a:r>
            <a:r>
              <a:rPr lang="en-GB" sz="1800" b="1" dirty="0">
                <a:latin typeface="Courier New" panose="02070309020205020404" pitchFamily="49" charset="0"/>
              </a:rPr>
              <a:t>', '</a:t>
            </a:r>
            <a:r>
              <a:rPr lang="en-GB" sz="1800" b="1" dirty="0" err="1">
                <a:latin typeface="Courier New" panose="02070309020205020404" pitchFamily="49" charset="0"/>
              </a:rPr>
              <a:t>BritishColumbia</a:t>
            </a:r>
            <a:r>
              <a:rPr lang="en-GB" sz="1800" b="1" dirty="0">
                <a:latin typeface="Courier New" panose="02070309020205020404" pitchFamily="49" charset="0"/>
              </a:rPr>
              <a:t>':'Lumberjack'}</a:t>
            </a:r>
          </a:p>
        </p:txBody>
      </p:sp>
      <p:sp>
        <p:nvSpPr>
          <p:cNvPr id="2" name="Slide Number Placeholder 1">
            <a:extLst>
              <a:ext uri="{FF2B5EF4-FFF2-40B4-BE49-F238E27FC236}">
                <a16:creationId xmlns:a16="http://schemas.microsoft.com/office/drawing/2014/main" id="{D3B4B1A6-3AF3-EFC5-5BBB-4734E7F6DA56}"/>
              </a:ext>
            </a:extLst>
          </p:cNvPr>
          <p:cNvSpPr>
            <a:spLocks noGrp="1"/>
          </p:cNvSpPr>
          <p:nvPr>
            <p:ph type="sldNum" sz="quarter" idx="12"/>
          </p:nvPr>
        </p:nvSpPr>
        <p:spPr/>
        <p:txBody>
          <a:bodyPr/>
          <a:lstStyle/>
          <a:p>
            <a:fld id="{EF892D59-8F09-EF4B-AD6D-DA609442F868}" type="slidenum">
              <a:rPr lang="en-GB" smtClean="0"/>
              <a:pPr/>
              <a:t>3</a:t>
            </a:fld>
            <a:endParaRPr lang="en-GB" dirty="0"/>
          </a:p>
        </p:txBody>
      </p:sp>
    </p:spTree>
    <p:extLst>
      <p:ext uri="{BB962C8B-B14F-4D97-AF65-F5344CB8AC3E}">
        <p14:creationId xmlns:p14="http://schemas.microsoft.com/office/powerpoint/2010/main" val="3827392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1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11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11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11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11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11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11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1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611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11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11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11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Generic built-in functions</a:t>
            </a:r>
          </a:p>
        </p:txBody>
      </p:sp>
      <p:sp>
        <p:nvSpPr>
          <p:cNvPr id="3" name="Content Placeholder 2"/>
          <p:cNvSpPr>
            <a:spLocks noGrp="1"/>
          </p:cNvSpPr>
          <p:nvPr>
            <p:ph type="body" sz="quarter" idx="14"/>
          </p:nvPr>
        </p:nvSpPr>
        <p:spPr/>
        <p:txBody>
          <a:bodyPr/>
          <a:lstStyle/>
          <a:p>
            <a:pPr marL="0" indent="0">
              <a:buNone/>
            </a:pPr>
            <a:r>
              <a:rPr lang="en-US" b="1" dirty="0">
                <a:solidFill>
                  <a:schemeClr val="tx1"/>
                </a:solidFill>
              </a:rPr>
              <a:t>Most </a:t>
            </a:r>
            <a:r>
              <a:rPr lang="en-US" b="1" i="1" dirty="0" err="1">
                <a:solidFill>
                  <a:schemeClr val="tx1"/>
                </a:solidFill>
              </a:rPr>
              <a:t>iterables</a:t>
            </a:r>
            <a:r>
              <a:rPr lang="en-US" b="1" dirty="0">
                <a:solidFill>
                  <a:schemeClr val="tx1"/>
                </a:solidFill>
              </a:rPr>
              <a:t> support the </a:t>
            </a:r>
            <a:r>
              <a:rPr lang="en-US" b="1" dirty="0" err="1">
                <a:solidFill>
                  <a:schemeClr val="tx1"/>
                </a:solidFill>
                <a:cs typeface="Courier New"/>
              </a:rPr>
              <a:t>len</a:t>
            </a:r>
            <a:r>
              <a:rPr lang="en-US" b="1" dirty="0">
                <a:solidFill>
                  <a:schemeClr val="tx1"/>
                </a:solidFill>
              </a:rPr>
              <a: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t>
            </a:r>
            <a:r>
              <a:rPr lang="en-US" b="1" dirty="0"/>
              <a:t>and </a:t>
            </a:r>
            <a:r>
              <a:rPr lang="en-US" b="1" dirty="0">
                <a:latin typeface="Courier New"/>
                <a:cs typeface="Courier New"/>
              </a:rPr>
              <a:t>sum</a:t>
            </a:r>
            <a:r>
              <a:rPr lang="en-US" b="1" dirty="0">
                <a:latin typeface="Montserrat"/>
              </a:rPr>
              <a:t> built-in functions.</a:t>
            </a:r>
            <a:endParaRPr lang="en-US" dirty="0">
              <a:latin typeface="Montserrat"/>
            </a:endParaRPr>
          </a:p>
          <a:p>
            <a:pPr marL="457200" lvl="1" indent="-228600">
              <a:buFont typeface="Arial" panose="020B0604020202020204" pitchFamily="34" charset="0"/>
              <a:buChar char="•"/>
            </a:pPr>
            <a:r>
              <a:rPr lang="en-US" sz="1800" dirty="0" err="1">
                <a:latin typeface="Consolas" panose="020B0609020204030204" pitchFamily="49" charset="0"/>
                <a:cs typeface="Courier New"/>
              </a:rPr>
              <a:t>len</a:t>
            </a:r>
            <a:r>
              <a:rPr lang="en-US" sz="1800" dirty="0">
                <a:latin typeface="Courier New"/>
                <a:cs typeface="Courier New"/>
              </a:rPr>
              <a:t>		</a:t>
            </a:r>
            <a:r>
              <a:rPr lang="en-US" sz="1800" dirty="0"/>
              <a:t>Number of elements</a:t>
            </a:r>
          </a:p>
          <a:p>
            <a:pPr marL="457200" lvl="1" indent="-228600">
              <a:buFont typeface="Arial" panose="020B0604020202020204" pitchFamily="34" charset="0"/>
              <a:buChar char="•"/>
            </a:pPr>
            <a:r>
              <a:rPr lang="en-US" sz="1800" dirty="0">
                <a:latin typeface="Consolas" panose="020B0609020204030204" pitchFamily="49" charset="0"/>
                <a:cs typeface="Courier New"/>
              </a:rPr>
              <a:t>min</a:t>
            </a:r>
            <a:r>
              <a:rPr lang="en-US" sz="1800" dirty="0"/>
              <a:t>		Minimum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max</a:t>
            </a:r>
            <a:r>
              <a:rPr lang="en-US" sz="1800" dirty="0"/>
              <a:t>		Maximum value </a:t>
            </a:r>
          </a:p>
          <a:p>
            <a:pPr marL="457200" lvl="1" indent="-228600">
              <a:buFont typeface="Arial" panose="020B0604020202020204" pitchFamily="34" charset="0"/>
              <a:buChar char="•"/>
            </a:pPr>
            <a:r>
              <a:rPr lang="en-US" sz="1800" dirty="0">
                <a:latin typeface="Consolas" panose="020B0609020204030204" pitchFamily="49" charset="0"/>
                <a:cs typeface="Courier New"/>
              </a:rPr>
              <a:t>sum</a:t>
            </a:r>
            <a:r>
              <a:rPr lang="en-US" sz="1800" dirty="0"/>
              <a:t>		Numeric summation (not string or byte objects)</a:t>
            </a:r>
          </a:p>
          <a:p>
            <a:pPr marL="457200" lvl="1" indent="-228600">
              <a:buFont typeface="Arial" panose="020B0604020202020204" pitchFamily="34" charset="0"/>
              <a:buChar char="•"/>
            </a:pPr>
            <a:endParaRPr lang="en-US" sz="1800" dirty="0"/>
          </a:p>
          <a:p>
            <a:pPr marL="0" indent="0">
              <a:buNone/>
            </a:pPr>
            <a:r>
              <a:rPr lang="en-US" b="1" dirty="0">
                <a:solidFill>
                  <a:schemeClr val="tx1"/>
                </a:solidFill>
              </a:rPr>
              <a:t>Dictionaries implement </a:t>
            </a:r>
            <a:r>
              <a:rPr lang="en-US" b="1" dirty="0">
                <a:solidFill>
                  <a:schemeClr val="tx1"/>
                </a:solidFill>
                <a:cs typeface="Courier New"/>
              </a:rPr>
              <a:t>min</a:t>
            </a:r>
            <a:r>
              <a:rPr lang="en-US" b="1" dirty="0">
                <a:solidFill>
                  <a:schemeClr val="tx1"/>
                </a:solidFill>
              </a:rPr>
              <a:t>, </a:t>
            </a:r>
            <a:r>
              <a:rPr lang="en-US" b="1" dirty="0">
                <a:solidFill>
                  <a:schemeClr val="tx1"/>
                </a:solidFill>
                <a:cs typeface="Courier New"/>
              </a:rPr>
              <a:t>max</a:t>
            </a:r>
            <a:r>
              <a:rPr lang="en-US" b="1" dirty="0">
                <a:solidFill>
                  <a:schemeClr val="tx1"/>
                </a:solidFill>
              </a:rPr>
              <a:t>, and </a:t>
            </a:r>
            <a:r>
              <a:rPr lang="en-US" b="1" dirty="0">
                <a:solidFill>
                  <a:schemeClr val="tx1"/>
                </a:solidFill>
                <a:cs typeface="Courier New"/>
              </a:rPr>
              <a:t>sum</a:t>
            </a:r>
            <a:r>
              <a:rPr lang="en-US" b="1" dirty="0">
                <a:solidFill>
                  <a:schemeClr val="tx1"/>
                </a:solidFill>
              </a:rPr>
              <a:t> on keys.</a:t>
            </a:r>
          </a:p>
          <a:p>
            <a:pPr marL="0" indent="0">
              <a:buNone/>
            </a:pPr>
            <a:r>
              <a:rPr lang="en-US" b="1" dirty="0">
                <a:solidFill>
                  <a:schemeClr val="tx1"/>
                </a:solidFill>
              </a:rPr>
              <a:t>The </a:t>
            </a:r>
            <a:r>
              <a:rPr lang="en-US" b="1" dirty="0">
                <a:solidFill>
                  <a:schemeClr val="tx1"/>
                </a:solidFill>
                <a:cs typeface="Courier New"/>
              </a:rPr>
              <a:t>sum </a:t>
            </a:r>
            <a:r>
              <a:rPr lang="en-US" b="1" dirty="0">
                <a:solidFill>
                  <a:schemeClr val="tx1"/>
                </a:solidFill>
              </a:rPr>
              <a:t>built-in will raise a </a:t>
            </a:r>
            <a:r>
              <a:rPr lang="en-US" b="1" dirty="0" err="1">
                <a:solidFill>
                  <a:schemeClr val="tx1"/>
                </a:solidFill>
              </a:rPr>
              <a:t>TypeError</a:t>
            </a:r>
            <a:r>
              <a:rPr lang="en-US" b="1" dirty="0">
                <a:solidFill>
                  <a:schemeClr val="tx1"/>
                </a:solidFill>
              </a:rPr>
              <a:t> if the item is not a number.</a:t>
            </a:r>
          </a:p>
        </p:txBody>
      </p:sp>
      <p:sp>
        <p:nvSpPr>
          <p:cNvPr id="4" name="TextBox 3"/>
          <p:cNvSpPr txBox="1"/>
          <p:nvPr/>
        </p:nvSpPr>
        <p:spPr>
          <a:xfrm>
            <a:off x="1211010" y="4486013"/>
            <a:ext cx="5376793" cy="175432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none" lIns="91440" tIns="45720" rIns="91440" bIns="45720" rtlCol="0" anchor="t">
            <a:spAutoFit/>
          </a:bodyPr>
          <a:lstStyle/>
          <a:p>
            <a:r>
              <a:rPr lang="is-IS" dirty="0">
                <a:solidFill>
                  <a:schemeClr val="bg1"/>
                </a:solidFill>
                <a:latin typeface="Consolas" panose="020B0609020204030204" pitchFamily="49" charset="0"/>
                <a:cs typeface="Courier New"/>
              </a:rPr>
              <a:t>myn = [45, 66, 12, 3, 99, 3.142, 42]</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cs typeface="Courier New"/>
              </a:rPr>
              <a:t>print("min:", min(</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 "max:", max(</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r>
              <a:rPr lang="en-US" dirty="0">
                <a:solidFill>
                  <a:schemeClr val="bg1"/>
                </a:solidFill>
                <a:latin typeface="Consolas" panose="020B0609020204030204" pitchFamily="49" charset="0"/>
                <a:cs typeface="Courier New"/>
              </a:rPr>
              <a:t>print("sum:", sum(</a:t>
            </a:r>
            <a:r>
              <a:rPr lang="en-US" dirty="0" err="1">
                <a:solidFill>
                  <a:schemeClr val="bg1"/>
                </a:solidFill>
                <a:latin typeface="Consolas" panose="020B0609020204030204" pitchFamily="49" charset="0"/>
                <a:cs typeface="Courier New"/>
              </a:rPr>
              <a:t>myn</a:t>
            </a:r>
            <a:r>
              <a:rPr lang="en-US" dirty="0">
                <a:solidFill>
                  <a:schemeClr val="bg1"/>
                </a:solidFill>
                <a:latin typeface="Consolas" panose="020B0609020204030204" pitchFamily="49" charset="0"/>
                <a:cs typeface="Courier New"/>
              </a:rPr>
              <a:t>))</a:t>
            </a:r>
          </a:p>
          <a:p>
            <a:endParaRPr lang="en-US" dirty="0">
              <a:solidFill>
                <a:schemeClr val="bg1"/>
              </a:solidFill>
              <a:latin typeface="Consolas" panose="020B0609020204030204" pitchFamily="49" charset="0"/>
              <a:cs typeface="Courier New"/>
            </a:endParaRPr>
          </a:p>
          <a:p>
            <a:r>
              <a:rPr lang="tr-TR" dirty="0">
                <a:solidFill>
                  <a:schemeClr val="bg1"/>
                </a:solidFill>
                <a:latin typeface="Consolas" panose="020B0609020204030204" pitchFamily="49" charset="0"/>
                <a:cs typeface="Courier New"/>
              </a:rPr>
              <a:t>myd = {'fred':3, 'jim':8, 'dave':42}</a:t>
            </a:r>
          </a:p>
          <a:p>
            <a:r>
              <a:rPr lang="tr-TR" dirty="0">
                <a:solidFill>
                  <a:schemeClr val="bg1"/>
                </a:solidFill>
                <a:latin typeface="Consolas" panose="020B0609020204030204" pitchFamily="49" charset="0"/>
                <a:cs typeface="Courier New"/>
              </a:rPr>
              <a:t>print("min:", min(myd), "max:", max(myd))</a:t>
            </a:r>
            <a:endParaRPr lang="en-US" dirty="0">
              <a:solidFill>
                <a:schemeClr val="bg1"/>
              </a:solidFill>
              <a:latin typeface="Consolas" panose="020B0609020204030204" pitchFamily="49" charset="0"/>
              <a:cs typeface="Courier New"/>
            </a:endParaRPr>
          </a:p>
        </p:txBody>
      </p:sp>
      <p:sp>
        <p:nvSpPr>
          <p:cNvPr id="8" name="Text Box 9">
            <a:extLst>
              <a:ext uri="{FF2B5EF4-FFF2-40B4-BE49-F238E27FC236}">
                <a16:creationId xmlns:a16="http://schemas.microsoft.com/office/drawing/2014/main" id="{65E15201-72F1-4692-9E44-9377FE6C3ED8}"/>
              </a:ext>
            </a:extLst>
          </p:cNvPr>
          <p:cNvSpPr txBox="1">
            <a:spLocks noChangeArrowheads="1"/>
          </p:cNvSpPr>
          <p:nvPr/>
        </p:nvSpPr>
        <p:spPr bwMode="auto">
          <a:xfrm>
            <a:off x="6587803" y="5567858"/>
            <a:ext cx="2282997"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min: 4 max: 99</a:t>
            </a:r>
          </a:p>
          <a:p>
            <a:pPr>
              <a:spcBef>
                <a:spcPct val="0"/>
              </a:spcBef>
            </a:pPr>
            <a:r>
              <a:rPr lang="en-GB" sz="1600" dirty="0">
                <a:latin typeface="Courier New" panose="02070309020205020404" pitchFamily="49" charset="0"/>
              </a:rPr>
              <a:t>sum: 270.142</a:t>
            </a:r>
          </a:p>
          <a:p>
            <a:pPr>
              <a:spcBef>
                <a:spcPct val="0"/>
              </a:spcBef>
            </a:pPr>
            <a:r>
              <a:rPr lang="en-GB" sz="1600" dirty="0">
                <a:latin typeface="Courier New" panose="02070309020205020404" pitchFamily="49" charset="0"/>
              </a:rPr>
              <a:t>min: </a:t>
            </a:r>
            <a:r>
              <a:rPr lang="en-GB" sz="1600" dirty="0" err="1">
                <a:latin typeface="Courier New" panose="02070309020205020404" pitchFamily="49" charset="0"/>
              </a:rPr>
              <a:t>dave</a:t>
            </a:r>
            <a:r>
              <a:rPr lang="en-GB" sz="1600" dirty="0">
                <a:latin typeface="Courier New" panose="02070309020205020404" pitchFamily="49" charset="0"/>
              </a:rPr>
              <a:t> max </a:t>
            </a:r>
            <a:r>
              <a:rPr lang="en-GB" sz="1600" dirty="0" err="1">
                <a:latin typeface="Courier New" panose="02070309020205020404" pitchFamily="49" charset="0"/>
              </a:rPr>
              <a:t>jim</a:t>
            </a:r>
            <a:endParaRPr lang="en-GB" sz="1600" dirty="0">
              <a:latin typeface="Courier New" panose="02070309020205020404" pitchFamily="49" charset="0"/>
            </a:endParaRPr>
          </a:p>
        </p:txBody>
      </p:sp>
      <p:sp>
        <p:nvSpPr>
          <p:cNvPr id="5" name="Slide Number Placeholder 4">
            <a:extLst>
              <a:ext uri="{FF2B5EF4-FFF2-40B4-BE49-F238E27FC236}">
                <a16:creationId xmlns:a16="http://schemas.microsoft.com/office/drawing/2014/main" id="{3E0E76E5-3E49-0F37-98B0-3DE9A31E5BD7}"/>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200720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Useful tuple operations</a:t>
            </a:r>
          </a:p>
        </p:txBody>
      </p:sp>
      <p:sp>
        <p:nvSpPr>
          <p:cNvPr id="6147" name="Rectangle 3"/>
          <p:cNvSpPr>
            <a:spLocks noGrp="1" noChangeArrowheads="1"/>
          </p:cNvSpPr>
          <p:nvPr>
            <p:ph sz="quarter" idx="4"/>
          </p:nvPr>
        </p:nvSpPr>
        <p:spPr>
          <a:xfrm>
            <a:off x="443756" y="1441393"/>
            <a:ext cx="11303578" cy="4348715"/>
          </a:xfrm>
        </p:spPr>
        <p:txBody>
          <a:bodyPr/>
          <a:lstStyle/>
          <a:p>
            <a:r>
              <a:rPr lang="en-GB" dirty="0">
                <a:solidFill>
                  <a:schemeClr val="tx1"/>
                </a:solidFill>
              </a:rPr>
              <a:t>Swap references:</a:t>
            </a:r>
          </a:p>
          <a:p>
            <a:endParaRPr lang="en-GB" sz="800" dirty="0">
              <a:solidFill>
                <a:schemeClr val="tx1"/>
              </a:solidFill>
            </a:endParaRPr>
          </a:p>
          <a:p>
            <a:pPr lvl="1"/>
            <a:endParaRPr lang="en-GB" dirty="0"/>
          </a:p>
          <a:p>
            <a:r>
              <a:rPr lang="en-GB" dirty="0">
                <a:solidFill>
                  <a:schemeClr val="tx1"/>
                </a:solidFill>
              </a:rPr>
              <a:t>Set values from a numeric range:</a:t>
            </a:r>
          </a:p>
          <a:p>
            <a:endParaRPr lang="en-GB" sz="800" dirty="0">
              <a:solidFill>
                <a:schemeClr val="tx1"/>
              </a:solidFill>
            </a:endParaRPr>
          </a:p>
          <a:p>
            <a:pPr lvl="2"/>
            <a:endParaRPr lang="en-GB" dirty="0"/>
          </a:p>
          <a:p>
            <a:r>
              <a:rPr lang="en-GB" dirty="0">
                <a:solidFill>
                  <a:schemeClr val="tx1"/>
                </a:solidFill>
              </a:rPr>
              <a:t>Repeat values:</a:t>
            </a:r>
          </a:p>
          <a:p>
            <a:endParaRPr lang="en-GB" sz="800" dirty="0">
              <a:solidFill>
                <a:schemeClr val="tx1"/>
              </a:solidFill>
            </a:endParaRPr>
          </a:p>
          <a:p>
            <a:pPr lvl="3"/>
            <a:endParaRPr lang="en-GB" dirty="0"/>
          </a:p>
          <a:p>
            <a:pPr lvl="2"/>
            <a:endParaRPr lang="en-GB" dirty="0"/>
          </a:p>
          <a:p>
            <a:pPr lvl="2"/>
            <a:endParaRPr lang="en-GB" dirty="0"/>
          </a:p>
          <a:p>
            <a:r>
              <a:rPr lang="en-GB" dirty="0">
                <a:solidFill>
                  <a:schemeClr val="tx1"/>
                </a:solidFill>
              </a:rPr>
              <a:t>Be careful of single values and the trailing comma:</a:t>
            </a:r>
          </a:p>
        </p:txBody>
      </p:sp>
      <p:sp>
        <p:nvSpPr>
          <p:cNvPr id="6148" name="Text Box 4"/>
          <p:cNvSpPr txBox="1">
            <a:spLocks noChangeArrowheads="1"/>
          </p:cNvSpPr>
          <p:nvPr/>
        </p:nvSpPr>
        <p:spPr bwMode="auto">
          <a:xfrm>
            <a:off x="1310821" y="1800307"/>
            <a:ext cx="4757737"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800" dirty="0">
                <a:solidFill>
                  <a:schemeClr val="bg1"/>
                </a:solidFill>
                <a:latin typeface="+mn-lt"/>
              </a:rPr>
              <a:t>a, b = b, a			</a:t>
            </a:r>
          </a:p>
        </p:txBody>
      </p:sp>
      <p:sp>
        <p:nvSpPr>
          <p:cNvPr id="6150" name="Text Box 7"/>
          <p:cNvSpPr txBox="1">
            <a:spLocks noChangeArrowheads="1"/>
          </p:cNvSpPr>
          <p:nvPr/>
        </p:nvSpPr>
        <p:spPr bwMode="auto">
          <a:xfrm>
            <a:off x="1310821" y="2768252"/>
            <a:ext cx="3836307"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mn-lt"/>
              </a:rPr>
              <a:t>Gouda, Edam, Caithness = range(3)</a:t>
            </a:r>
          </a:p>
        </p:txBody>
      </p:sp>
      <p:sp>
        <p:nvSpPr>
          <p:cNvPr id="6151" name="Text Box 9"/>
          <p:cNvSpPr txBox="1">
            <a:spLocks noChangeArrowheads="1"/>
          </p:cNvSpPr>
          <p:nvPr/>
        </p:nvSpPr>
        <p:spPr bwMode="auto">
          <a:xfrm>
            <a:off x="5147128" y="2780306"/>
            <a:ext cx="849312"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0 1 2</a:t>
            </a:r>
          </a:p>
        </p:txBody>
      </p:sp>
      <p:sp>
        <p:nvSpPr>
          <p:cNvPr id="6149" name="Text Box 6"/>
          <p:cNvSpPr txBox="1">
            <a:spLocks noChangeArrowheads="1"/>
          </p:cNvSpPr>
          <p:nvPr/>
        </p:nvSpPr>
        <p:spPr bwMode="auto">
          <a:xfrm>
            <a:off x="1337808" y="3597672"/>
            <a:ext cx="4730750"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mn-lt"/>
              </a:rPr>
              <a:t>mytuple</a:t>
            </a:r>
            <a:r>
              <a:rPr lang="en-GB" sz="1800" dirty="0">
                <a:solidFill>
                  <a:schemeClr val="bg1"/>
                </a:solidFill>
                <a:latin typeface="+mn-lt"/>
              </a:rPr>
              <a:t> = 'a', 'b', 'c'</a:t>
            </a:r>
          </a:p>
          <a:p>
            <a:pPr>
              <a:spcBef>
                <a:spcPct val="0"/>
              </a:spcBef>
            </a:pPr>
            <a:r>
              <a:rPr lang="en-GB" sz="1800" dirty="0">
                <a:solidFill>
                  <a:schemeClr val="bg1"/>
                </a:solidFill>
                <a:latin typeface="+mn-lt"/>
              </a:rPr>
              <a:t>another = </a:t>
            </a:r>
            <a:r>
              <a:rPr lang="en-GB" sz="1800" dirty="0" err="1">
                <a:solidFill>
                  <a:schemeClr val="bg1"/>
                </a:solidFill>
                <a:latin typeface="+mn-lt"/>
              </a:rPr>
              <a:t>mytuple</a:t>
            </a:r>
            <a:r>
              <a:rPr lang="en-GB" sz="1800" dirty="0">
                <a:solidFill>
                  <a:schemeClr val="bg1"/>
                </a:solidFill>
                <a:latin typeface="+mn-lt"/>
              </a:rPr>
              <a:t> * 4</a:t>
            </a:r>
          </a:p>
        </p:txBody>
      </p:sp>
      <p:sp>
        <p:nvSpPr>
          <p:cNvPr id="6152" name="Text Box 10"/>
          <p:cNvSpPr txBox="1">
            <a:spLocks noChangeArrowheads="1"/>
          </p:cNvSpPr>
          <p:nvPr/>
        </p:nvSpPr>
        <p:spPr bwMode="auto">
          <a:xfrm>
            <a:off x="1337808" y="4248547"/>
            <a:ext cx="7527925"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('a', 'b', 'c', 'a', 'b', 'c', 'a', 'b', 'c', 'a', 'b', 'c')</a:t>
            </a:r>
          </a:p>
        </p:txBody>
      </p:sp>
      <p:grpSp>
        <p:nvGrpSpPr>
          <p:cNvPr id="6154" name="Group 14"/>
          <p:cNvGrpSpPr>
            <a:grpSpLocks/>
          </p:cNvGrpSpPr>
          <p:nvPr/>
        </p:nvGrpSpPr>
        <p:grpSpPr bwMode="auto">
          <a:xfrm>
            <a:off x="1337808" y="5191233"/>
            <a:ext cx="5432425" cy="1184275"/>
            <a:chOff x="-528" y="3373"/>
            <a:chExt cx="3422" cy="746"/>
          </a:xfrm>
          <a:solidFill>
            <a:schemeClr val="tx1"/>
          </a:solidFill>
          <a:effectLst>
            <a:outerShdw blurRad="50800" dist="38100" dir="2700000" algn="tl" rotWithShape="0">
              <a:prstClr val="black">
                <a:alpha val="40000"/>
              </a:prstClr>
            </a:outerShdw>
          </a:effectLst>
        </p:grpSpPr>
        <p:sp>
          <p:nvSpPr>
            <p:cNvPr id="6155" name="Text Box 15"/>
            <p:cNvSpPr txBox="1">
              <a:spLocks noChangeArrowheads="1"/>
            </p:cNvSpPr>
            <p:nvPr/>
          </p:nvSpPr>
          <p:spPr bwMode="auto">
            <a:xfrm>
              <a:off x="-528" y="3373"/>
              <a:ext cx="3422" cy="746"/>
            </a:xfrm>
            <a:prstGeom prst="rect">
              <a:avLst/>
            </a:prstGeom>
            <a:grp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mn-lt"/>
                </a:rPr>
                <a:t>thing = ('Hello')</a:t>
              </a:r>
            </a:p>
            <a:p>
              <a:pPr>
                <a:spcBef>
                  <a:spcPct val="0"/>
                </a:spcBef>
              </a:pPr>
              <a:r>
                <a:rPr lang="en-GB" sz="1600" dirty="0">
                  <a:solidFill>
                    <a:schemeClr val="bg1"/>
                  </a:solidFill>
                  <a:latin typeface="+mn-lt"/>
                </a:rPr>
                <a:t>print(type(thing))</a:t>
              </a:r>
            </a:p>
            <a:p>
              <a:pPr>
                <a:spcBef>
                  <a:spcPct val="0"/>
                </a:spcBef>
              </a:pPr>
              <a:endParaRPr lang="en-GB" sz="700" dirty="0">
                <a:solidFill>
                  <a:schemeClr val="bg1"/>
                </a:solidFill>
                <a:latin typeface="+mn-lt"/>
              </a:endParaRPr>
            </a:p>
            <a:p>
              <a:pPr>
                <a:spcBef>
                  <a:spcPct val="0"/>
                </a:spcBef>
              </a:pPr>
              <a:r>
                <a:rPr lang="en-GB" sz="1600" dirty="0">
                  <a:solidFill>
                    <a:schemeClr val="bg1"/>
                  </a:solidFill>
                  <a:latin typeface="+mn-lt"/>
                </a:rPr>
                <a:t>thing = ('Hello'</a:t>
              </a:r>
              <a:r>
                <a:rPr lang="en-GB" sz="1600" b="1" dirty="0">
                  <a:solidFill>
                    <a:schemeClr val="bg1"/>
                  </a:solidFill>
                  <a:latin typeface="+mn-lt"/>
                </a:rPr>
                <a:t>,</a:t>
              </a:r>
              <a:r>
                <a:rPr lang="en-GB" sz="1600" dirty="0">
                  <a:solidFill>
                    <a:schemeClr val="bg1"/>
                  </a:solidFill>
                  <a:latin typeface="+mn-lt"/>
                </a:rPr>
                <a:t>)</a:t>
              </a:r>
            </a:p>
            <a:p>
              <a:pPr>
                <a:spcBef>
                  <a:spcPct val="0"/>
                </a:spcBef>
              </a:pPr>
              <a:r>
                <a:rPr lang="en-GB" sz="1600" dirty="0">
                  <a:solidFill>
                    <a:schemeClr val="bg1"/>
                  </a:solidFill>
                  <a:latin typeface="+mn-lt"/>
                </a:rPr>
                <a:t>print(type(thing))</a:t>
              </a:r>
            </a:p>
          </p:txBody>
        </p:sp>
        <p:sp>
          <p:nvSpPr>
            <p:cNvPr id="6157" name="Oval 17"/>
            <p:cNvSpPr>
              <a:spLocks noChangeArrowheads="1"/>
            </p:cNvSpPr>
            <p:nvPr/>
          </p:nvSpPr>
          <p:spPr bwMode="auto">
            <a:xfrm>
              <a:off x="247" y="3674"/>
              <a:ext cx="234" cy="391"/>
            </a:xfrm>
            <a:prstGeom prst="ellipse">
              <a:avLst/>
            </a:prstGeom>
            <a:noFill/>
            <a:ln w="38100">
              <a:solidFill>
                <a:srgbClr val="C80000"/>
              </a:solidFill>
              <a:round/>
              <a:headEnd/>
              <a:tailEnd/>
            </a:ln>
          </p:spPr>
          <p:txBody>
            <a:bodyPr wrap="square" anchor="ctr">
              <a:spAutoFit/>
            </a:bodyPr>
            <a:lstStyle/>
            <a:p>
              <a:endParaRPr lang="en-US">
                <a:solidFill>
                  <a:schemeClr val="bg1"/>
                </a:solidFill>
              </a:endParaRPr>
            </a:p>
          </p:txBody>
        </p:sp>
      </p:grpSp>
      <p:sp>
        <p:nvSpPr>
          <p:cNvPr id="2" name="Text Box 9">
            <a:extLst>
              <a:ext uri="{FF2B5EF4-FFF2-40B4-BE49-F238E27FC236}">
                <a16:creationId xmlns:a16="http://schemas.microsoft.com/office/drawing/2014/main" id="{D451E5B8-0194-4B1F-BDA5-B0DD0D52A1F4}"/>
              </a:ext>
            </a:extLst>
          </p:cNvPr>
          <p:cNvSpPr txBox="1">
            <a:spLocks noChangeArrowheads="1"/>
          </p:cNvSpPr>
          <p:nvPr/>
        </p:nvSpPr>
        <p:spPr bwMode="auto">
          <a:xfrm>
            <a:off x="6653638" y="5702042"/>
            <a:ext cx="2021293"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0"/>
              </a:spcBef>
            </a:pPr>
            <a:r>
              <a:rPr lang="en-GB" sz="1600" dirty="0">
                <a:latin typeface="Courier New" panose="02070309020205020404" pitchFamily="49" charset="0"/>
              </a:rPr>
              <a:t>&lt;class 'str'&gt;</a:t>
            </a:r>
          </a:p>
          <a:p>
            <a:pPr>
              <a:spcBef>
                <a:spcPct val="100000"/>
              </a:spcBef>
            </a:pPr>
            <a:r>
              <a:rPr lang="en-GB" sz="1600" dirty="0">
                <a:latin typeface="Courier New" panose="02070309020205020404" pitchFamily="49" charset="0"/>
              </a:rPr>
              <a:t>&lt;class 'tuple'&gt;</a:t>
            </a:r>
          </a:p>
        </p:txBody>
      </p:sp>
      <p:sp>
        <p:nvSpPr>
          <p:cNvPr id="3" name="Slide Number Placeholder 2">
            <a:extLst>
              <a:ext uri="{FF2B5EF4-FFF2-40B4-BE49-F238E27FC236}">
                <a16:creationId xmlns:a16="http://schemas.microsoft.com/office/drawing/2014/main" id="{FE644469-FC48-98B2-370A-D3F26D16453C}"/>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137578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Python lists</a:t>
            </a:r>
          </a:p>
        </p:txBody>
      </p:sp>
      <p:sp>
        <p:nvSpPr>
          <p:cNvPr id="7171" name="Rectangle 3"/>
          <p:cNvSpPr>
            <a:spLocks noGrp="1" noChangeArrowheads="1"/>
          </p:cNvSpPr>
          <p:nvPr>
            <p:ph type="body" sz="quarter" idx="14"/>
          </p:nvPr>
        </p:nvSpPr>
        <p:spPr/>
        <p:txBody>
          <a:bodyPr/>
          <a:lstStyle/>
          <a:p>
            <a:pPr>
              <a:spcBef>
                <a:spcPts val="600"/>
              </a:spcBef>
            </a:pPr>
            <a:r>
              <a:rPr lang="en-GB" b="1" dirty="0">
                <a:solidFill>
                  <a:schemeClr val="tx1"/>
                </a:solidFill>
              </a:rPr>
              <a:t>Python lists are similar to arrays in other languages.*</a:t>
            </a:r>
            <a:endParaRPr lang="en-US" dirty="0">
              <a:solidFill>
                <a:schemeClr val="tx1"/>
              </a:solidFill>
            </a:endParaRPr>
          </a:p>
          <a:p>
            <a:pPr marL="457200" lvl="1" indent="-228600">
              <a:spcBef>
                <a:spcPts val="600"/>
              </a:spcBef>
              <a:buFont typeface="Arial" panose="020B0604020202020204" pitchFamily="34" charset="0"/>
              <a:buChar char="•"/>
            </a:pPr>
            <a:r>
              <a:rPr lang="en-GB" sz="1800" dirty="0"/>
              <a:t>Can contain objects of any type.</a:t>
            </a:r>
          </a:p>
          <a:p>
            <a:pPr marL="457200" lvl="1" indent="-228600">
              <a:spcBef>
                <a:spcPts val="600"/>
              </a:spcBef>
              <a:buFont typeface="Arial" panose="020B0604020202020204" pitchFamily="34" charset="0"/>
              <a:buChar char="•"/>
            </a:pPr>
            <a:r>
              <a:rPr lang="en-GB" sz="1800" dirty="0"/>
              <a:t>Multi-dimensional lists are just lists containing references to other lists.</a:t>
            </a:r>
          </a:p>
          <a:p>
            <a:pPr>
              <a:spcBef>
                <a:spcPts val="600"/>
              </a:spcBef>
            </a:pPr>
            <a:r>
              <a:rPr lang="en-GB" b="1" dirty="0">
                <a:solidFill>
                  <a:schemeClr val="tx1"/>
                </a:solidFill>
              </a:rPr>
              <a:t>Lists can be created using </a:t>
            </a:r>
            <a:r>
              <a:rPr lang="en-GB" b="1" dirty="0">
                <a:solidFill>
                  <a:schemeClr val="tx1"/>
                </a:solidFill>
                <a:cs typeface="Courier New"/>
              </a:rPr>
              <a:t>[ ] or the built-in list()</a:t>
            </a:r>
            <a:r>
              <a:rPr lang="en-GB" b="1" dirty="0">
                <a:solidFill>
                  <a:schemeClr val="tx1"/>
                </a:solidFill>
              </a:rPr>
              <a:t> function.</a:t>
            </a:r>
            <a:endParaRPr lang="en-GB" b="1" dirty="0">
              <a:solidFill>
                <a:schemeClr val="tx1"/>
              </a:solidFill>
              <a:cs typeface="Courier New"/>
            </a:endParaRPr>
          </a:p>
          <a:p>
            <a:pPr>
              <a:spcBef>
                <a:spcPts val="600"/>
              </a:spcBef>
            </a:pPr>
            <a:r>
              <a:rPr lang="en-GB" b="1" dirty="0">
                <a:solidFill>
                  <a:schemeClr val="tx1"/>
                </a:solidFill>
              </a:rPr>
              <a:t>Access list elements using [] or by method calls.</a:t>
            </a:r>
          </a:p>
          <a:p>
            <a:pPr marL="457200" lvl="1" indent="-228600">
              <a:spcBef>
                <a:spcPts val="600"/>
              </a:spcBef>
              <a:buFont typeface="Arial" panose="020B0604020202020204" pitchFamily="34" charset="0"/>
              <a:buChar char="•"/>
            </a:pPr>
            <a:r>
              <a:rPr lang="en-GB" sz="1800" dirty="0"/>
              <a:t>Indexes on the left start at zero.</a:t>
            </a:r>
          </a:p>
          <a:p>
            <a:pPr marL="457200" lvl="1" indent="-228600">
              <a:spcBef>
                <a:spcPts val="600"/>
              </a:spcBef>
              <a:buFont typeface="Arial" panose="020B0604020202020204" pitchFamily="34" charset="0"/>
              <a:buChar char="•"/>
            </a:pPr>
            <a:r>
              <a:rPr lang="en-GB" sz="1800" dirty="0"/>
              <a:t>Indexes on the right start at -1.</a:t>
            </a:r>
          </a:p>
          <a:p>
            <a:pPr marL="457200" lvl="1" indent="-228600">
              <a:spcBef>
                <a:spcPts val="600"/>
              </a:spcBef>
              <a:buFont typeface="Arial" panose="020B0604020202020204" pitchFamily="34" charset="0"/>
              <a:buChar char="•"/>
            </a:pPr>
            <a:r>
              <a:rPr lang="en-GB" sz="1800" dirty="0"/>
              <a:t>Multiply operator * can also be applied to a list.</a:t>
            </a:r>
          </a:p>
        </p:txBody>
      </p:sp>
      <p:sp>
        <p:nvSpPr>
          <p:cNvPr id="7172" name="Text Box 8"/>
          <p:cNvSpPr txBox="1">
            <a:spLocks noChangeArrowheads="1"/>
          </p:cNvSpPr>
          <p:nvPr/>
        </p:nvSpPr>
        <p:spPr bwMode="auto">
          <a:xfrm>
            <a:off x="762054" y="4883117"/>
            <a:ext cx="6684962" cy="12001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urier New" panose="02070309020205020404" pitchFamily="49" charset="0"/>
              </a:rPr>
              <a:t>cheese = ['Cheddar', 'Stilton', 'Cornish Yarg']</a:t>
            </a:r>
          </a:p>
          <a:p>
            <a:pPr>
              <a:spcBef>
                <a:spcPct val="0"/>
              </a:spcBef>
            </a:pPr>
            <a:r>
              <a:rPr lang="en-GB" sz="1800" dirty="0">
                <a:solidFill>
                  <a:schemeClr val="bg1"/>
                </a:solidFill>
                <a:latin typeface="Courier New" panose="02070309020205020404" pitchFamily="49" charset="0"/>
              </a:rPr>
              <a:t>print(cheese[1])</a:t>
            </a:r>
          </a:p>
          <a:p>
            <a:pPr>
              <a:spcBef>
                <a:spcPct val="0"/>
              </a:spcBef>
            </a:pPr>
            <a:r>
              <a:rPr lang="en-GB" sz="1800" dirty="0">
                <a:solidFill>
                  <a:schemeClr val="bg1"/>
                </a:solidFill>
                <a:latin typeface="Courier New" panose="02070309020205020404" pitchFamily="49" charset="0"/>
              </a:rPr>
              <a:t>cheese[-1] = 'Red Leicester'</a:t>
            </a:r>
          </a:p>
          <a:p>
            <a:pPr>
              <a:spcBef>
                <a:spcPct val="0"/>
              </a:spcBef>
            </a:pPr>
            <a:r>
              <a:rPr lang="en-GB" sz="1800" dirty="0">
                <a:solidFill>
                  <a:schemeClr val="bg1"/>
                </a:solidFill>
                <a:latin typeface="Courier New" panose="02070309020205020404" pitchFamily="49" charset="0"/>
              </a:rPr>
              <a:t>print(cheese)</a:t>
            </a:r>
          </a:p>
        </p:txBody>
      </p:sp>
      <p:sp>
        <p:nvSpPr>
          <p:cNvPr id="7173" name="Text Box 9"/>
          <p:cNvSpPr txBox="1">
            <a:spLocks noChangeArrowheads="1"/>
          </p:cNvSpPr>
          <p:nvPr/>
        </p:nvSpPr>
        <p:spPr bwMode="auto">
          <a:xfrm>
            <a:off x="4849058" y="5785146"/>
            <a:ext cx="4960938" cy="5905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Stilton</a:t>
            </a:r>
          </a:p>
          <a:p>
            <a:pPr>
              <a:spcBef>
                <a:spcPct val="0"/>
              </a:spcBef>
            </a:pPr>
            <a:r>
              <a:rPr lang="en-GB" sz="1600" dirty="0">
                <a:latin typeface="Courier New" panose="02070309020205020404" pitchFamily="49" charset="0"/>
              </a:rPr>
              <a:t>['Cheddar', 'Stilton', 'Red Leicester']</a:t>
            </a:r>
          </a:p>
        </p:txBody>
      </p:sp>
      <p:sp>
        <p:nvSpPr>
          <p:cNvPr id="2" name="Slide Number Placeholder 1">
            <a:extLst>
              <a:ext uri="{FF2B5EF4-FFF2-40B4-BE49-F238E27FC236}">
                <a16:creationId xmlns:a16="http://schemas.microsoft.com/office/drawing/2014/main" id="{03C1FB30-5A76-7200-C5EB-4DE0B3B6DB2D}"/>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68139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pPr eaLnBrk="1" hangingPunct="1"/>
            <a:r>
              <a:rPr lang="en-GB" dirty="0"/>
              <a:t>Tuple and list slicing</a:t>
            </a:r>
          </a:p>
        </p:txBody>
      </p:sp>
      <p:sp>
        <p:nvSpPr>
          <p:cNvPr id="8195" name="Rectangle 3"/>
          <p:cNvSpPr>
            <a:spLocks noGrp="1" noChangeArrowheads="1"/>
          </p:cNvSpPr>
          <p:nvPr>
            <p:ph type="body" sz="quarter" idx="14"/>
          </p:nvPr>
        </p:nvSpPr>
        <p:spPr/>
        <p:txBody>
          <a:bodyPr/>
          <a:lstStyle/>
          <a:p>
            <a:r>
              <a:rPr lang="en-GB" b="1" dirty="0">
                <a:solidFill>
                  <a:schemeClr val="tx1"/>
                </a:solidFill>
              </a:rPr>
              <a:t>Slicing can return multiple objects from Tuple:</a:t>
            </a:r>
          </a:p>
          <a:p>
            <a:pPr marL="400050" indent="-171450">
              <a:buFont typeface="Arial"/>
              <a:buChar char="•"/>
            </a:pPr>
            <a:r>
              <a:rPr lang="en-GB" sz="1800" dirty="0">
                <a:solidFill>
                  <a:schemeClr val="tx1"/>
                </a:solidFill>
              </a:rPr>
              <a:t>Indexed by [start, end] but does not include end-index.</a:t>
            </a:r>
            <a:endParaRPr lang="en-GB" sz="1800" i="1" dirty="0">
              <a:solidFill>
                <a:schemeClr val="tx1"/>
              </a:solidFill>
            </a:endParaRPr>
          </a:p>
          <a:p>
            <a:pPr marL="400050" lvl="1" indent="-171450">
              <a:buFont typeface="Arial" panose="020B0604020202020204" pitchFamily="34" charset="0"/>
              <a:buChar char="•"/>
            </a:pPr>
            <a:r>
              <a:rPr lang="en-GB" sz="1800" dirty="0"/>
              <a:t>Counting from zero on LHS, from -1 on RHS.</a:t>
            </a:r>
          </a:p>
          <a:p>
            <a:pPr marL="400050" lvl="1" indent="-171450">
              <a:buFont typeface="Arial" panose="020B0604020202020204" pitchFamily="34" charset="0"/>
              <a:buChar char="•"/>
            </a:pPr>
            <a:endParaRPr lang="en-GB" dirty="0"/>
          </a:p>
          <a:p>
            <a:pPr marL="400050" lvl="1" indent="-171450">
              <a:buFont typeface="Arial" panose="020B0604020202020204" pitchFamily="34" charset="0"/>
              <a:buChar char="•"/>
            </a:pPr>
            <a:endParaRPr lang="en-GB" sz="1800" dirty="0"/>
          </a:p>
          <a:p>
            <a:pPr lvl="1"/>
            <a:endParaRPr lang="en-GB" dirty="0"/>
          </a:p>
          <a:p>
            <a:pPr lvl="1"/>
            <a:endParaRPr lang="en-GB" dirty="0"/>
          </a:p>
          <a:p>
            <a:pPr lvl="2"/>
            <a:endParaRPr lang="en-GB" dirty="0"/>
          </a:p>
          <a:p>
            <a:pPr lvl="2"/>
            <a:endParaRPr lang="en-GB" dirty="0"/>
          </a:p>
          <a:p>
            <a:pPr lvl="2"/>
            <a:endParaRPr lang="en-GB" dirty="0"/>
          </a:p>
          <a:p>
            <a:pPr lvl="1"/>
            <a:endParaRPr lang="en-GB" dirty="0"/>
          </a:p>
          <a:p>
            <a:pPr marL="914400" lvl="2" indent="0">
              <a:buNone/>
            </a:pPr>
            <a:endParaRPr lang="en-GB" dirty="0"/>
          </a:p>
          <a:p>
            <a:pPr marL="457200" lvl="1" indent="-228600">
              <a:buFont typeface="Arial" panose="020B0604020202020204" pitchFamily="34" charset="0"/>
              <a:buChar char="•"/>
            </a:pPr>
            <a:r>
              <a:rPr lang="en-GB" sz="1800" dirty="0"/>
              <a:t>List elements may be removed using </a:t>
            </a:r>
            <a:r>
              <a:rPr lang="en-GB" sz="1800" b="0" dirty="0">
                <a:cs typeface="Courier New"/>
              </a:rPr>
              <a:t>del.</a:t>
            </a:r>
            <a:endParaRPr lang="en-GB" sz="1800" dirty="0">
              <a:cs typeface="Courier New"/>
            </a:endParaRPr>
          </a:p>
          <a:p>
            <a:pPr lvl="1"/>
            <a:endParaRPr lang="en-GB" dirty="0"/>
          </a:p>
        </p:txBody>
      </p:sp>
      <p:sp>
        <p:nvSpPr>
          <p:cNvPr id="8196" name="Text Box 5"/>
          <p:cNvSpPr txBox="1">
            <a:spLocks noChangeArrowheads="1"/>
          </p:cNvSpPr>
          <p:nvPr/>
        </p:nvSpPr>
        <p:spPr bwMode="auto">
          <a:xfrm>
            <a:off x="1199123" y="2861062"/>
            <a:ext cx="7156450" cy="255454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91440" tIns="45720" rIns="91440" bIns="45720" anchor="t">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=('eggs', 'bacon', 'spam', 'tea', 'beans')</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[2:4])</a:t>
            </a:r>
          </a:p>
          <a:p>
            <a:pPr>
              <a:spcBef>
                <a:spcPct val="0"/>
              </a:spcBef>
            </a:pPr>
            <a:r>
              <a:rPr lang="en-GB" sz="1600" dirty="0">
                <a:solidFill>
                  <a:schemeClr val="bg1"/>
                </a:solidFill>
                <a:latin typeface="Consolas" panose="020B0609020204030204" pitchFamily="49" charset="0"/>
                <a:cs typeface="Courier New"/>
              </a:rPr>
              <a:t>('spam', 'tea')</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[-4])</a:t>
            </a:r>
          </a:p>
          <a:p>
            <a:pPr>
              <a:spcBef>
                <a:spcPct val="0"/>
              </a:spcBef>
            </a:pPr>
            <a:r>
              <a:rPr lang="en-GB" sz="1600" dirty="0">
                <a:solidFill>
                  <a:schemeClr val="bg1"/>
                </a:solidFill>
                <a:latin typeface="Consolas" panose="020B0609020204030204" pitchFamily="49" charset="0"/>
                <a:cs typeface="Courier New"/>
              </a:rPr>
              <a:t>bacon</a:t>
            </a:r>
          </a:p>
          <a:p>
            <a:pPr>
              <a:spcBef>
                <a:spcPct val="0"/>
              </a:spcBef>
            </a:pP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 = list(</a:t>
            </a:r>
            <a:r>
              <a:rPr lang="en-GB" sz="1600" b="1" dirty="0" err="1">
                <a:solidFill>
                  <a:schemeClr val="bg1"/>
                </a:solidFill>
                <a:latin typeface="Consolas" panose="020B0609020204030204" pitchFamily="49" charset="0"/>
                <a:cs typeface="Courier New"/>
              </a:rPr>
              <a:t>mytuple</a:t>
            </a:r>
            <a:r>
              <a:rPr lang="en-GB" sz="1600" b="1" dirty="0">
                <a:solidFill>
                  <a:schemeClr val="bg1"/>
                </a:solidFill>
                <a:latin typeface="Consolas" panose="020B0609020204030204" pitchFamily="49" charset="0"/>
                <a:cs typeface="Courier New"/>
              </a:rPr>
              <a:t>)</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[1:])</a:t>
            </a:r>
          </a:p>
          <a:p>
            <a:pPr>
              <a:spcBef>
                <a:spcPct val="0"/>
              </a:spcBef>
            </a:pPr>
            <a:r>
              <a:rPr lang="en-GB" sz="1600" dirty="0">
                <a:solidFill>
                  <a:schemeClr val="bg1"/>
                </a:solidFill>
                <a:latin typeface="Consolas" panose="020B0609020204030204" pitchFamily="49" charset="0"/>
                <a:cs typeface="Courier New"/>
              </a:rPr>
              <a:t>['bacon', 'spam', 'tea', 'beans']</a:t>
            </a:r>
          </a:p>
          <a:p>
            <a:pPr>
              <a:spcBef>
                <a:spcPct val="0"/>
              </a:spcBef>
            </a:pPr>
            <a:r>
              <a:rPr lang="en-GB" sz="1600" b="1" dirty="0">
                <a:solidFill>
                  <a:schemeClr val="bg1"/>
                </a:solidFill>
                <a:latin typeface="Consolas" panose="020B0609020204030204" pitchFamily="49" charset="0"/>
                <a:cs typeface="Courier New"/>
              </a:rPr>
              <a:t>print(</a:t>
            </a:r>
            <a:r>
              <a:rPr lang="en-GB" sz="1600" b="1" dirty="0" err="1">
                <a:solidFill>
                  <a:schemeClr val="bg1"/>
                </a:solidFill>
                <a:latin typeface="Consolas" panose="020B0609020204030204" pitchFamily="49" charset="0"/>
                <a:cs typeface="Courier New"/>
              </a:rPr>
              <a:t>mylist</a:t>
            </a:r>
            <a:r>
              <a:rPr lang="en-GB" sz="1600" b="1" dirty="0">
                <a:solidFill>
                  <a:schemeClr val="bg1"/>
                </a:solidFill>
                <a:latin typeface="Consolas" panose="020B0609020204030204" pitchFamily="49" charset="0"/>
                <a:cs typeface="Courier New"/>
              </a:rPr>
              <a:t>[:2])</a:t>
            </a:r>
          </a:p>
          <a:p>
            <a:pPr>
              <a:spcBef>
                <a:spcPct val="0"/>
              </a:spcBef>
            </a:pPr>
            <a:r>
              <a:rPr lang="en-GB" sz="1600" dirty="0">
                <a:solidFill>
                  <a:schemeClr val="bg1"/>
                </a:solidFill>
                <a:latin typeface="Consolas" panose="020B0609020204030204" pitchFamily="49" charset="0"/>
                <a:cs typeface="Courier New"/>
              </a:rPr>
              <a:t>['eggs', 'bacon']</a:t>
            </a:r>
          </a:p>
        </p:txBody>
      </p:sp>
      <p:sp>
        <p:nvSpPr>
          <p:cNvPr id="8197" name="Text Box 6"/>
          <p:cNvSpPr txBox="1">
            <a:spLocks noChangeArrowheads="1"/>
          </p:cNvSpPr>
          <p:nvPr/>
        </p:nvSpPr>
        <p:spPr bwMode="auto">
          <a:xfrm>
            <a:off x="3616618" y="3514782"/>
            <a:ext cx="82151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gn="ctr">
              <a:spcBef>
                <a:spcPct val="0"/>
              </a:spcBef>
            </a:pPr>
            <a:r>
              <a:rPr lang="en-GB" sz="1800" b="1" dirty="0">
                <a:solidFill>
                  <a:srgbClr val="FF0066"/>
                </a:solidFill>
              </a:rPr>
              <a:t>start</a:t>
            </a:r>
          </a:p>
        </p:txBody>
      </p:sp>
      <p:cxnSp>
        <p:nvCxnSpPr>
          <p:cNvPr id="13" name="Straight Connector 12">
            <a:extLst>
              <a:ext uri="{FF2B5EF4-FFF2-40B4-BE49-F238E27FC236}">
                <a16:creationId xmlns:a16="http://schemas.microsoft.com/office/drawing/2014/main" id="{77F76EE5-EC66-4302-81D6-C0F2787CCF43}"/>
              </a:ext>
            </a:extLst>
          </p:cNvPr>
          <p:cNvCxnSpPr>
            <a:cxnSpLocks/>
          </p:cNvCxnSpPr>
          <p:nvPr/>
        </p:nvCxnSpPr>
        <p:spPr>
          <a:xfrm>
            <a:off x="2545026" y="3044029"/>
            <a:ext cx="190278"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8198" name="Text Box 7"/>
          <p:cNvSpPr txBox="1">
            <a:spLocks noChangeArrowheads="1"/>
          </p:cNvSpPr>
          <p:nvPr/>
        </p:nvSpPr>
        <p:spPr bwMode="auto">
          <a:xfrm>
            <a:off x="4082492" y="3312434"/>
            <a:ext cx="1005883" cy="379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gn="ctr">
              <a:spcBef>
                <a:spcPct val="0"/>
              </a:spcBef>
            </a:pPr>
            <a:r>
              <a:rPr lang="en-GB" sz="1800" b="1" dirty="0">
                <a:solidFill>
                  <a:srgbClr val="0070C0"/>
                </a:solidFill>
              </a:rPr>
              <a:t>end+1</a:t>
            </a:r>
          </a:p>
        </p:txBody>
      </p:sp>
      <p:cxnSp>
        <p:nvCxnSpPr>
          <p:cNvPr id="14" name="Straight Connector 13">
            <a:extLst>
              <a:ext uri="{FF2B5EF4-FFF2-40B4-BE49-F238E27FC236}">
                <a16:creationId xmlns:a16="http://schemas.microsoft.com/office/drawing/2014/main" id="{5187429C-F2D5-4161-A8B2-ED25E8E38515}"/>
              </a:ext>
            </a:extLst>
          </p:cNvPr>
          <p:cNvCxnSpPr>
            <a:cxnSpLocks/>
          </p:cNvCxnSpPr>
          <p:nvPr/>
        </p:nvCxnSpPr>
        <p:spPr>
          <a:xfrm>
            <a:off x="2822069" y="3052221"/>
            <a:ext cx="197547"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sp>
        <p:nvSpPr>
          <p:cNvPr id="8199" name="Line 8"/>
          <p:cNvSpPr>
            <a:spLocks noChangeShapeType="1"/>
          </p:cNvSpPr>
          <p:nvPr/>
        </p:nvSpPr>
        <p:spPr bwMode="auto">
          <a:xfrm flipH="1" flipV="1">
            <a:off x="2709473" y="3126529"/>
            <a:ext cx="1119439" cy="464096"/>
          </a:xfrm>
          <a:prstGeom prst="line">
            <a:avLst/>
          </a:prstGeom>
          <a:noFill/>
          <a:ln w="12700">
            <a:solidFill>
              <a:srgbClr val="FF0066"/>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GB"/>
          </a:p>
        </p:txBody>
      </p:sp>
      <p:sp>
        <p:nvSpPr>
          <p:cNvPr id="8200" name="Line 9"/>
          <p:cNvSpPr>
            <a:spLocks noChangeShapeType="1"/>
          </p:cNvSpPr>
          <p:nvPr/>
        </p:nvSpPr>
        <p:spPr bwMode="auto">
          <a:xfrm flipH="1" flipV="1">
            <a:off x="3086251" y="3086604"/>
            <a:ext cx="1119439" cy="398065"/>
          </a:xfrm>
          <a:prstGeom prst="line">
            <a:avLst/>
          </a:prstGeom>
          <a:noFill/>
          <a:ln w="12700">
            <a:solidFill>
              <a:srgbClr val="0070C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GB"/>
          </a:p>
        </p:txBody>
      </p:sp>
      <p:sp>
        <p:nvSpPr>
          <p:cNvPr id="8204" name="Text Box 13"/>
          <p:cNvSpPr txBox="1">
            <a:spLocks noChangeArrowheads="1"/>
          </p:cNvSpPr>
          <p:nvPr/>
        </p:nvSpPr>
        <p:spPr bwMode="auto">
          <a:xfrm>
            <a:off x="1199123" y="5932983"/>
            <a:ext cx="6019597" cy="83099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a:rPr>
              <a:t>cheese = ['Cheddar', 'Camembert', 'Brie', 'Stilton']</a:t>
            </a:r>
          </a:p>
          <a:p>
            <a:pPr>
              <a:spcBef>
                <a:spcPct val="0"/>
              </a:spcBef>
            </a:pPr>
            <a:r>
              <a:rPr lang="en-GB" sz="1600" dirty="0">
                <a:solidFill>
                  <a:schemeClr val="bg1"/>
                </a:solidFill>
                <a:latin typeface="Consolas" panose="020B0609020204030204" pitchFamily="49" charset="0"/>
                <a:cs typeface="Courier New"/>
              </a:rPr>
              <a:t>del cheese[1:3]</a:t>
            </a:r>
          </a:p>
          <a:p>
            <a:pPr>
              <a:spcBef>
                <a:spcPct val="0"/>
              </a:spcBef>
            </a:pPr>
            <a:r>
              <a:rPr lang="en-GB" sz="1600" dirty="0">
                <a:solidFill>
                  <a:schemeClr val="bg1"/>
                </a:solidFill>
                <a:latin typeface="Consolas" panose="020B0609020204030204" pitchFamily="49" charset="0"/>
                <a:cs typeface="Courier New"/>
              </a:rPr>
              <a:t>print(cheese)</a:t>
            </a:r>
          </a:p>
        </p:txBody>
      </p:sp>
      <p:sp>
        <p:nvSpPr>
          <p:cNvPr id="8205" name="Text Box 14"/>
          <p:cNvSpPr txBox="1">
            <a:spLocks noChangeArrowheads="1"/>
          </p:cNvSpPr>
          <p:nvPr/>
        </p:nvSpPr>
        <p:spPr bwMode="auto">
          <a:xfrm>
            <a:off x="6250113" y="6417905"/>
            <a:ext cx="2882900"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['Cheddar', 'Stilton']</a:t>
            </a:r>
          </a:p>
        </p:txBody>
      </p:sp>
      <p:sp>
        <p:nvSpPr>
          <p:cNvPr id="2" name="Slide Number Placeholder 1">
            <a:extLst>
              <a:ext uri="{FF2B5EF4-FFF2-40B4-BE49-F238E27FC236}">
                <a16:creationId xmlns:a16="http://schemas.microsoft.com/office/drawing/2014/main" id="{034094A3-BC9B-5E6B-1E34-F33C362D0C88}"/>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Tree>
    <p:extLst>
      <p:ext uri="{BB962C8B-B14F-4D97-AF65-F5344CB8AC3E}">
        <p14:creationId xmlns:p14="http://schemas.microsoft.com/office/powerpoint/2010/main" val="386715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r>
              <a:rPr lang="en-GB" dirty="0"/>
              <a:t>Extended iterable unpacking</a:t>
            </a:r>
          </a:p>
        </p:txBody>
      </p:sp>
      <p:sp>
        <p:nvSpPr>
          <p:cNvPr id="9219" name="Rectangle 6"/>
          <p:cNvSpPr>
            <a:spLocks noGrp="1" noChangeArrowheads="1"/>
          </p:cNvSpPr>
          <p:nvPr>
            <p:ph sz="quarter" idx="4"/>
          </p:nvPr>
        </p:nvSpPr>
        <p:spPr/>
        <p:txBody>
          <a:bodyPr/>
          <a:lstStyle/>
          <a:p>
            <a:r>
              <a:rPr lang="en-GB" b="1" dirty="0">
                <a:solidFill>
                  <a:schemeClr val="tx1"/>
                </a:solidFill>
              </a:rPr>
              <a:t>Python 3 allows unpacking to a wildcard.</a:t>
            </a:r>
            <a:endParaRPr lang="en-US" dirty="0">
              <a:solidFill>
                <a:schemeClr val="tx1"/>
              </a:solidFill>
            </a:endParaRPr>
          </a:p>
          <a:p>
            <a:pPr marL="457200" lvl="1" indent="-228600">
              <a:buFont typeface="Arial" panose="020B0604020202020204" pitchFamily="34" charset="0"/>
              <a:buChar char="•"/>
            </a:pPr>
            <a:r>
              <a:rPr lang="en-GB" sz="1800" dirty="0"/>
              <a:t>Only allowed on the left-side of an assignment.</a:t>
            </a:r>
          </a:p>
        </p:txBody>
      </p:sp>
      <p:sp>
        <p:nvSpPr>
          <p:cNvPr id="9221" name="Text Box 5"/>
          <p:cNvSpPr txBox="1">
            <a:spLocks noChangeArrowheads="1"/>
          </p:cNvSpPr>
          <p:nvPr/>
        </p:nvSpPr>
        <p:spPr bwMode="auto">
          <a:xfrm>
            <a:off x="1782453" y="2418938"/>
            <a:ext cx="7156450" cy="776288"/>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z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p:txBody>
      </p:sp>
      <p:sp>
        <p:nvSpPr>
          <p:cNvPr id="9222" name="Text Box 8"/>
          <p:cNvSpPr txBox="1">
            <a:spLocks noChangeArrowheads="1"/>
          </p:cNvSpPr>
          <p:nvPr/>
        </p:nvSpPr>
        <p:spPr bwMode="auto">
          <a:xfrm>
            <a:off x="5178579" y="2839738"/>
            <a:ext cx="4870244"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latin typeface="Consolas" panose="020B0609020204030204" pitchFamily="49" charset="0"/>
              </a:rPr>
              <a:t>ValueError</a:t>
            </a:r>
            <a:r>
              <a:rPr lang="en-US" sz="1800" dirty="0">
                <a:latin typeface="Consolas" panose="020B0609020204030204" pitchFamily="49" charset="0"/>
              </a:rPr>
              <a:t>: too many values to unpack</a:t>
            </a:r>
            <a:endParaRPr lang="en-GB" sz="1800" dirty="0">
              <a:latin typeface="Consolas" panose="020B0609020204030204" pitchFamily="49" charset="0"/>
            </a:endParaRPr>
          </a:p>
        </p:txBody>
      </p:sp>
      <p:sp>
        <p:nvSpPr>
          <p:cNvPr id="9223" name="Text Box 5"/>
          <p:cNvSpPr txBox="1">
            <a:spLocks noChangeArrowheads="1"/>
          </p:cNvSpPr>
          <p:nvPr/>
        </p:nvSpPr>
        <p:spPr bwMode="auto">
          <a:xfrm>
            <a:off x="1782453" y="3652864"/>
            <a:ext cx="7156450" cy="105092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mytuple</a:t>
            </a:r>
            <a:r>
              <a:rPr lang="en-GB" sz="1800" dirty="0">
                <a:solidFill>
                  <a:schemeClr val="bg1"/>
                </a:solidFill>
                <a:latin typeface="Consolas" panose="020B0609020204030204" pitchFamily="49" charset="0"/>
              </a:rPr>
              <a:t> = 'eggs', 'bacon', 'spam', 'tea'</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x, y, </a:t>
            </a:r>
            <a:r>
              <a:rPr lang="en-GB" sz="1800" b="1" dirty="0">
                <a:solidFill>
                  <a:schemeClr val="bg1"/>
                </a:solidFill>
                <a:latin typeface="Consolas" panose="020B0609020204030204" pitchFamily="49" charset="0"/>
              </a:rPr>
              <a:t>*z</a:t>
            </a:r>
            <a:r>
              <a:rPr lang="en-GB" sz="1800" dirty="0">
                <a:solidFill>
                  <a:schemeClr val="bg1"/>
                </a:solidFill>
                <a:latin typeface="Consolas" panose="020B0609020204030204" pitchFamily="49" charset="0"/>
              </a:rPr>
              <a:t> = </a:t>
            </a:r>
            <a:r>
              <a:rPr lang="en-GB" sz="1800" dirty="0" err="1">
                <a:solidFill>
                  <a:schemeClr val="bg1"/>
                </a:solidFill>
                <a:latin typeface="Consolas" panose="020B0609020204030204" pitchFamily="49" charset="0"/>
              </a:rPr>
              <a:t>mytuple</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print(x, y, z)</a:t>
            </a:r>
          </a:p>
        </p:txBody>
      </p:sp>
      <p:sp>
        <p:nvSpPr>
          <p:cNvPr id="9224" name="Text Box 10"/>
          <p:cNvSpPr txBox="1">
            <a:spLocks noChangeArrowheads="1"/>
          </p:cNvSpPr>
          <p:nvPr/>
        </p:nvSpPr>
        <p:spPr bwMode="auto">
          <a:xfrm>
            <a:off x="5178579" y="4339553"/>
            <a:ext cx="5303838" cy="3762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rPr>
              <a:t>eggs bacon ['spam', 'tea']</a:t>
            </a:r>
            <a:endParaRPr lang="en-GB" sz="1800" dirty="0">
              <a:latin typeface="Consolas" panose="020B0609020204030204" pitchFamily="49" charset="0"/>
            </a:endParaRPr>
          </a:p>
        </p:txBody>
      </p:sp>
      <p:sp>
        <p:nvSpPr>
          <p:cNvPr id="9225" name="Text Box 12"/>
          <p:cNvSpPr txBox="1">
            <a:spLocks noChangeArrowheads="1"/>
          </p:cNvSpPr>
          <p:nvPr/>
        </p:nvSpPr>
        <p:spPr bwMode="auto">
          <a:xfrm>
            <a:off x="1782453" y="5205101"/>
            <a:ext cx="7191375"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t1 = 'cat', 'dog', 'python', 'mouse', 'camel'</a:t>
            </a:r>
          </a:p>
          <a:p>
            <a:pPr>
              <a:spcBef>
                <a:spcPct val="0"/>
              </a:spcBef>
            </a:pPr>
            <a:r>
              <a:rPr lang="en-GB" sz="1800" dirty="0">
                <a:solidFill>
                  <a:schemeClr val="bg1"/>
                </a:solidFill>
                <a:latin typeface="Consolas" panose="020B0609020204030204" pitchFamily="49" charset="0"/>
              </a:rPr>
              <a:t>t2 = 'kelp', 'crab', 'lobster', 'fish'</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for a, *b, c in t1, t2:</a:t>
            </a:r>
          </a:p>
          <a:p>
            <a:pPr>
              <a:spcBef>
                <a:spcPct val="0"/>
              </a:spcBef>
            </a:pPr>
            <a:r>
              <a:rPr lang="en-GB" sz="1800" dirty="0">
                <a:solidFill>
                  <a:schemeClr val="bg1"/>
                </a:solidFill>
                <a:latin typeface="Consolas" panose="020B0609020204030204" pitchFamily="49" charset="0"/>
              </a:rPr>
              <a:t>    print(a, b, c)</a:t>
            </a:r>
          </a:p>
        </p:txBody>
      </p:sp>
      <p:sp>
        <p:nvSpPr>
          <p:cNvPr id="9226" name="Text Box 13"/>
          <p:cNvSpPr txBox="1">
            <a:spLocks noChangeArrowheads="1"/>
          </p:cNvSpPr>
          <p:nvPr/>
        </p:nvSpPr>
        <p:spPr bwMode="auto">
          <a:xfrm>
            <a:off x="5178579" y="5892611"/>
            <a:ext cx="5303838" cy="6508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cat ['dog', 'python', 'mouse'] camel</a:t>
            </a:r>
          </a:p>
          <a:p>
            <a:pPr>
              <a:spcBef>
                <a:spcPct val="0"/>
              </a:spcBef>
            </a:pPr>
            <a:r>
              <a:rPr lang="en-GB" sz="1800" dirty="0">
                <a:latin typeface="Consolas" panose="020B0609020204030204" pitchFamily="49" charset="0"/>
              </a:rPr>
              <a:t>kelp ['crab', 'lobster'] fish</a:t>
            </a:r>
          </a:p>
        </p:txBody>
      </p:sp>
      <p:sp>
        <p:nvSpPr>
          <p:cNvPr id="2" name="Slide Number Placeholder 1">
            <a:extLst>
              <a:ext uri="{FF2B5EF4-FFF2-40B4-BE49-F238E27FC236}">
                <a16:creationId xmlns:a16="http://schemas.microsoft.com/office/drawing/2014/main" id="{E3E24B4B-7CBC-F748-C470-839BA82996DA}"/>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14597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Adding items to a list</a:t>
            </a:r>
          </a:p>
        </p:txBody>
      </p:sp>
      <p:sp>
        <p:nvSpPr>
          <p:cNvPr id="10243" name="Rectangle 3"/>
          <p:cNvSpPr>
            <a:spLocks noGrp="1" noChangeArrowheads="1"/>
          </p:cNvSpPr>
          <p:nvPr>
            <p:ph sz="quarter" idx="4"/>
          </p:nvPr>
        </p:nvSpPr>
        <p:spPr/>
        <p:txBody>
          <a:bodyPr/>
          <a:lstStyle/>
          <a:p>
            <a:r>
              <a:rPr lang="en-GB" b="1" dirty="0">
                <a:solidFill>
                  <a:schemeClr val="tx1"/>
                </a:solidFill>
              </a:rPr>
              <a:t>On the left:</a:t>
            </a:r>
          </a:p>
          <a:p>
            <a:endParaRPr lang="en-GB" sz="1000" b="1" dirty="0">
              <a:solidFill>
                <a:schemeClr val="tx1"/>
              </a:solidFill>
            </a:endParaRPr>
          </a:p>
          <a:p>
            <a:pPr marL="914400" lvl="2" indent="0">
              <a:buNone/>
            </a:pPr>
            <a:endParaRPr lang="en-GB" b="1" dirty="0"/>
          </a:p>
          <a:p>
            <a:r>
              <a:rPr lang="en-GB" b="1" dirty="0">
                <a:solidFill>
                  <a:schemeClr val="tx1"/>
                </a:solidFill>
              </a:rPr>
              <a:t>On the right:</a:t>
            </a:r>
          </a:p>
          <a:p>
            <a:pPr lvl="3"/>
            <a:endParaRPr lang="en-GB" dirty="0"/>
          </a:p>
          <a:p>
            <a:pPr marL="914400" lvl="2" indent="0">
              <a:buNone/>
            </a:pPr>
            <a:endParaRPr lang="en-GB" dirty="0"/>
          </a:p>
          <a:p>
            <a:pPr marL="914400" lvl="2" indent="0">
              <a:buNone/>
            </a:pPr>
            <a:endParaRPr lang="en-GB" dirty="0"/>
          </a:p>
          <a:p>
            <a:pPr marL="457200" lvl="1" indent="-228600">
              <a:buFont typeface="Arial" panose="020B0604020202020204" pitchFamily="34" charset="0"/>
              <a:buChar char="•"/>
            </a:pPr>
            <a:r>
              <a:rPr lang="en-GB" sz="1800" dirty="0"/>
              <a:t>Append can only be used for one item.</a:t>
            </a:r>
          </a:p>
          <a:p>
            <a:pPr marL="88900" lvl="1" indent="0">
              <a:buNone/>
            </a:pPr>
            <a:endParaRPr lang="en-GB" dirty="0"/>
          </a:p>
          <a:p>
            <a:pPr lvl="1"/>
            <a:endParaRPr lang="en-GB" dirty="0"/>
          </a:p>
          <a:p>
            <a:r>
              <a:rPr lang="en-GB" b="1" dirty="0">
                <a:solidFill>
                  <a:schemeClr val="tx1"/>
                </a:solidFill>
              </a:rPr>
              <a:t>Anywhere:</a:t>
            </a:r>
          </a:p>
        </p:txBody>
      </p:sp>
      <p:sp>
        <p:nvSpPr>
          <p:cNvPr id="10245" name="Text Box 8"/>
          <p:cNvSpPr txBox="1">
            <a:spLocks noChangeArrowheads="1"/>
          </p:cNvSpPr>
          <p:nvPr/>
        </p:nvSpPr>
        <p:spPr bwMode="auto">
          <a:xfrm>
            <a:off x="949241" y="2045010"/>
            <a:ext cx="6665911"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rPr>
              <a:t>cheese[:0] = ['Cheshire', '</a:t>
            </a:r>
            <a:r>
              <a:rPr lang="en-US" sz="1800" dirty="0" err="1">
                <a:solidFill>
                  <a:schemeClr val="bg1"/>
                </a:solidFill>
                <a:latin typeface="Consolas" panose="020B0609020204030204" pitchFamily="49" charset="0"/>
              </a:rPr>
              <a:t>Ilchester</a:t>
            </a:r>
            <a:r>
              <a:rPr lang="en-US" sz="1800" dirty="0">
                <a:solidFill>
                  <a:schemeClr val="bg1"/>
                </a:solidFill>
                <a:latin typeface="Consolas" panose="020B0609020204030204" pitchFamily="49" charset="0"/>
              </a:rPr>
              <a:t>']</a:t>
            </a:r>
          </a:p>
        </p:txBody>
      </p:sp>
      <p:sp>
        <p:nvSpPr>
          <p:cNvPr id="10244" name="Text Box 5"/>
          <p:cNvSpPr txBox="1">
            <a:spLocks noChangeArrowheads="1"/>
          </p:cNvSpPr>
          <p:nvPr/>
        </p:nvSpPr>
        <p:spPr bwMode="auto">
          <a:xfrm>
            <a:off x="939715" y="2991827"/>
            <a:ext cx="6675437"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a:p>
            <a:pPr>
              <a:spcBef>
                <a:spcPct val="0"/>
              </a:spcBef>
            </a:pPr>
            <a:r>
              <a:rPr lang="en-GB" sz="1800" dirty="0" err="1">
                <a:solidFill>
                  <a:schemeClr val="bg1"/>
                </a:solidFill>
                <a:latin typeface="Consolas" panose="020B0609020204030204" pitchFamily="49" charset="0"/>
              </a:rPr>
              <a:t>cheese.extend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 'Devon Blue'])</a:t>
            </a:r>
          </a:p>
        </p:txBody>
      </p:sp>
      <p:sp>
        <p:nvSpPr>
          <p:cNvPr id="10246" name="Text Box 10"/>
          <p:cNvSpPr txBox="1">
            <a:spLocks noChangeArrowheads="1"/>
          </p:cNvSpPr>
          <p:nvPr/>
        </p:nvSpPr>
        <p:spPr bwMode="auto">
          <a:xfrm>
            <a:off x="7200934" y="3129147"/>
            <a:ext cx="1412875" cy="37623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a:t>Same effect</a:t>
            </a:r>
          </a:p>
        </p:txBody>
      </p:sp>
      <p:sp>
        <p:nvSpPr>
          <p:cNvPr id="10247" name="Text Box 11"/>
          <p:cNvSpPr txBox="1">
            <a:spLocks noChangeArrowheads="1"/>
          </p:cNvSpPr>
          <p:nvPr/>
        </p:nvSpPr>
        <p:spPr bwMode="auto">
          <a:xfrm>
            <a:off x="949241" y="4207918"/>
            <a:ext cx="6711950"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cheese.append</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Oke</a:t>
            </a:r>
            <a:r>
              <a:rPr lang="en-GB" sz="1800" dirty="0">
                <a:solidFill>
                  <a:schemeClr val="bg1"/>
                </a:solidFill>
                <a:latin typeface="Consolas" panose="020B0609020204030204" pitchFamily="49" charset="0"/>
              </a:rPr>
              <a:t>')</a:t>
            </a:r>
          </a:p>
        </p:txBody>
      </p:sp>
      <p:sp>
        <p:nvSpPr>
          <p:cNvPr id="10248" name="Text Box 12"/>
          <p:cNvSpPr txBox="1">
            <a:spLocks noChangeArrowheads="1"/>
          </p:cNvSpPr>
          <p:nvPr/>
        </p:nvSpPr>
        <p:spPr bwMode="auto">
          <a:xfrm>
            <a:off x="939715" y="5255423"/>
            <a:ext cx="6136616"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cheese = ['Cheddar', 'Stilton', 'Cornish Yarg']</a:t>
            </a:r>
          </a:p>
          <a:p>
            <a:pPr>
              <a:spcBef>
                <a:spcPct val="0"/>
              </a:spcBef>
            </a:pPr>
            <a:r>
              <a:rPr lang="en-GB" sz="1800" dirty="0" err="1">
                <a:solidFill>
                  <a:schemeClr val="bg1"/>
                </a:solidFill>
                <a:latin typeface="Consolas" panose="020B0609020204030204" pitchFamily="49" charset="0"/>
              </a:rPr>
              <a:t>cheese.insert</a:t>
            </a:r>
            <a:r>
              <a:rPr lang="en-GB" sz="1800" dirty="0">
                <a:solidFill>
                  <a:schemeClr val="bg1"/>
                </a:solidFill>
                <a:latin typeface="Consolas" panose="020B0609020204030204" pitchFamily="49" charset="0"/>
              </a:rPr>
              <a:t>(2, 'Cornish Brie')</a:t>
            </a:r>
          </a:p>
          <a:p>
            <a:pPr>
              <a:spcBef>
                <a:spcPct val="0"/>
              </a:spcBef>
            </a:pPr>
            <a:r>
              <a:rPr lang="en-GB" sz="1800" dirty="0">
                <a:solidFill>
                  <a:schemeClr val="bg1"/>
                </a:solidFill>
                <a:latin typeface="Consolas" panose="020B0609020204030204" pitchFamily="49" charset="0"/>
              </a:rPr>
              <a:t>cheese[2:2] = ['Cornish Brie’]</a:t>
            </a:r>
          </a:p>
          <a:p>
            <a:pPr>
              <a:spcBef>
                <a:spcPct val="0"/>
              </a:spcBef>
            </a:pPr>
            <a:r>
              <a:rPr lang="en-GB" sz="1800" dirty="0">
                <a:solidFill>
                  <a:schemeClr val="bg1"/>
                </a:solidFill>
                <a:latin typeface="Consolas" panose="020B0609020204030204" pitchFamily="49" charset="0"/>
              </a:rPr>
              <a:t>print(cheese)</a:t>
            </a:r>
          </a:p>
        </p:txBody>
      </p:sp>
      <p:sp>
        <p:nvSpPr>
          <p:cNvPr id="10250" name="Text Box 14"/>
          <p:cNvSpPr txBox="1">
            <a:spLocks noChangeArrowheads="1"/>
          </p:cNvSpPr>
          <p:nvPr/>
        </p:nvSpPr>
        <p:spPr bwMode="auto">
          <a:xfrm>
            <a:off x="6808046" y="5746090"/>
            <a:ext cx="1412875" cy="37623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t>Same effect</a:t>
            </a:r>
          </a:p>
        </p:txBody>
      </p:sp>
      <p:sp>
        <p:nvSpPr>
          <p:cNvPr id="10249" name="Text Box 13"/>
          <p:cNvSpPr txBox="1">
            <a:spLocks noChangeArrowheads="1"/>
          </p:cNvSpPr>
          <p:nvPr/>
        </p:nvSpPr>
        <p:spPr bwMode="auto">
          <a:xfrm>
            <a:off x="3285256" y="6289670"/>
            <a:ext cx="6244017" cy="338554"/>
          </a:xfrm>
          <a:prstGeom prst="rect">
            <a:avLst/>
          </a:prstGeom>
          <a:solidFill>
            <a:srgbClr val="FFAA60"/>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nsolas" panose="020B0609020204030204" pitchFamily="49" charset="0"/>
              </a:rPr>
              <a:t>['Cheddar', 'Stilton', 'Cornish Brie', 'Cornish Yarg']</a:t>
            </a:r>
            <a:endParaRPr lang="en-GB" sz="16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182ED442-2DC2-1F6C-D689-024244CD6959}"/>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Tree>
    <p:extLst>
      <p:ext uri="{BB962C8B-B14F-4D97-AF65-F5344CB8AC3E}">
        <p14:creationId xmlns:p14="http://schemas.microsoft.com/office/powerpoint/2010/main" val="219662004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22399</TotalTime>
  <Words>6286</Words>
  <Application>Microsoft Office PowerPoint</Application>
  <PresentationFormat>Widescreen</PresentationFormat>
  <Paragraphs>673</Paragraphs>
  <Slides>28</Slides>
  <Notes>28</Notes>
  <HiddenSlides>0</HiddenSlides>
  <MMClips>0</MMClips>
  <ScaleCrop>false</ScaleCrop>
  <HeadingPairs>
    <vt:vector size="6" baseType="variant">
      <vt:variant>
        <vt:lpstr>Fonts Used</vt:lpstr>
      </vt:variant>
      <vt:variant>
        <vt:i4>11</vt:i4>
      </vt:variant>
      <vt:variant>
        <vt:lpstr>Theme</vt:lpstr>
      </vt:variant>
      <vt:variant>
        <vt:i4>18</vt:i4>
      </vt:variant>
      <vt:variant>
        <vt:lpstr>Slide Titles</vt:lpstr>
      </vt:variant>
      <vt:variant>
        <vt:i4>28</vt:i4>
      </vt:variant>
    </vt:vector>
  </HeadingPairs>
  <TitlesOfParts>
    <vt:vector size="57" baseType="lpstr">
      <vt:lpstr>Figtree</vt:lpstr>
      <vt:lpstr>Montserrat Black</vt:lpstr>
      <vt:lpstr>Aptos</vt:lpstr>
      <vt:lpstr>Consolas</vt:lpstr>
      <vt:lpstr>Arial,Sans-Serif</vt:lpstr>
      <vt:lpstr>Lucida Console</vt:lpstr>
      <vt:lpstr>Montserrat</vt:lpstr>
      <vt:lpstr>Courier New</vt:lpstr>
      <vt:lpstr>Calibri</vt:lpstr>
      <vt:lpstr>Arial</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5 - Collections</vt:lpstr>
      <vt:lpstr>PowerPoint Presentation</vt:lpstr>
      <vt:lpstr>Python types - reminder</vt:lpstr>
      <vt:lpstr>Generic built-in functions</vt:lpstr>
      <vt:lpstr>Useful tuple operations</vt:lpstr>
      <vt:lpstr>Python lists</vt:lpstr>
      <vt:lpstr>Tuple and list slicing</vt:lpstr>
      <vt:lpstr>Extended iterable unpacking</vt:lpstr>
      <vt:lpstr>Adding items to a list</vt:lpstr>
      <vt:lpstr>Removing items by position</vt:lpstr>
      <vt:lpstr>Removing list items by content</vt:lpstr>
      <vt:lpstr>Sorting</vt:lpstr>
      <vt:lpstr>Miscellaneous list methods</vt:lpstr>
      <vt:lpstr>List Methods</vt:lpstr>
      <vt:lpstr>Sets</vt:lpstr>
      <vt:lpstr>Set methods</vt:lpstr>
      <vt:lpstr>Exploiting sets</vt:lpstr>
      <vt:lpstr>Set operators and methods</vt:lpstr>
      <vt:lpstr>Python dictionaries</vt:lpstr>
      <vt:lpstr>Dictionary values</vt:lpstr>
      <vt:lpstr>Removing items from a dictionary</vt:lpstr>
      <vt:lpstr>Dictionary Methods</vt:lpstr>
      <vt:lpstr>View objects - examples</vt:lpstr>
      <vt:lpstr>Review Questions</vt:lpstr>
      <vt:lpstr>Review Questions</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Behague, Peter</cp:lastModifiedBy>
  <cp:revision>49</cp:revision>
  <dcterms:created xsi:type="dcterms:W3CDTF">2024-06-24T11:44:08Z</dcterms:created>
  <dcterms:modified xsi:type="dcterms:W3CDTF">2025-10-10T15:23:09Z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